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81"/>
  </p:notesMasterIdLst>
  <p:sldIdLst>
    <p:sldId id="256" r:id="rId2"/>
    <p:sldId id="257" r:id="rId3"/>
    <p:sldId id="758" r:id="rId4"/>
    <p:sldId id="746" r:id="rId5"/>
    <p:sldId id="747" r:id="rId6"/>
    <p:sldId id="691" r:id="rId7"/>
    <p:sldId id="760" r:id="rId8"/>
    <p:sldId id="761" r:id="rId9"/>
    <p:sldId id="345" r:id="rId10"/>
    <p:sldId id="687" r:id="rId11"/>
    <p:sldId id="668" r:id="rId12"/>
    <p:sldId id="669" r:id="rId13"/>
    <p:sldId id="670" r:id="rId14"/>
    <p:sldId id="704" r:id="rId15"/>
    <p:sldId id="671" r:id="rId16"/>
    <p:sldId id="672" r:id="rId17"/>
    <p:sldId id="673" r:id="rId18"/>
    <p:sldId id="674" r:id="rId19"/>
    <p:sldId id="675" r:id="rId20"/>
    <p:sldId id="676" r:id="rId21"/>
    <p:sldId id="736" r:id="rId22"/>
    <p:sldId id="737" r:id="rId23"/>
    <p:sldId id="731" r:id="rId24"/>
    <p:sldId id="744" r:id="rId25"/>
    <p:sldId id="745" r:id="rId26"/>
    <p:sldId id="705" r:id="rId27"/>
    <p:sldId id="698" r:id="rId28"/>
    <p:sldId id="679" r:id="rId29"/>
    <p:sldId id="680" r:id="rId30"/>
    <p:sldId id="722" r:id="rId31"/>
    <p:sldId id="700" r:id="rId32"/>
    <p:sldId id="701" r:id="rId33"/>
    <p:sldId id="702" r:id="rId34"/>
    <p:sldId id="712" r:id="rId35"/>
    <p:sldId id="703" r:id="rId36"/>
    <p:sldId id="715" r:id="rId37"/>
    <p:sldId id="719" r:id="rId38"/>
    <p:sldId id="713" r:id="rId39"/>
    <p:sldId id="720" r:id="rId40"/>
    <p:sldId id="721" r:id="rId41"/>
    <p:sldId id="677" r:id="rId42"/>
    <p:sldId id="688" r:id="rId43"/>
    <p:sldId id="681" r:id="rId44"/>
    <p:sldId id="682" r:id="rId45"/>
    <p:sldId id="683" r:id="rId46"/>
    <p:sldId id="684" r:id="rId47"/>
    <p:sldId id="749" r:id="rId48"/>
    <p:sldId id="750" r:id="rId49"/>
    <p:sldId id="751" r:id="rId50"/>
    <p:sldId id="748" r:id="rId51"/>
    <p:sldId id="762" r:id="rId52"/>
    <p:sldId id="753" r:id="rId53"/>
    <p:sldId id="754" r:id="rId54"/>
    <p:sldId id="755" r:id="rId55"/>
    <p:sldId id="685" r:id="rId56"/>
    <p:sldId id="692" r:id="rId57"/>
    <p:sldId id="686" r:id="rId58"/>
    <p:sldId id="724" r:id="rId59"/>
    <p:sldId id="725" r:id="rId60"/>
    <p:sldId id="726" r:id="rId61"/>
    <p:sldId id="727" r:id="rId62"/>
    <p:sldId id="706" r:id="rId63"/>
    <p:sldId id="728" r:id="rId64"/>
    <p:sldId id="729" r:id="rId65"/>
    <p:sldId id="763" r:id="rId66"/>
    <p:sldId id="693" r:id="rId67"/>
    <p:sldId id="708" r:id="rId68"/>
    <p:sldId id="723" r:id="rId69"/>
    <p:sldId id="733" r:id="rId70"/>
    <p:sldId id="730" r:id="rId71"/>
    <p:sldId id="735" r:id="rId72"/>
    <p:sldId id="732" r:id="rId73"/>
    <p:sldId id="734" r:id="rId74"/>
    <p:sldId id="738" r:id="rId75"/>
    <p:sldId id="739" r:id="rId76"/>
    <p:sldId id="741" r:id="rId77"/>
    <p:sldId id="743" r:id="rId78"/>
    <p:sldId id="690" r:id="rId79"/>
    <p:sldId id="697"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3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o Weishi" initials="SW"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08"/>
      </p:cViewPr>
      <p:guideLst>
        <p:guide orient="horz" pos="1139"/>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801F0-0EF5-45BB-A914-31086B81E6CD}" type="datetimeFigureOut">
              <a:rPr lang="zh-CN" altLang="en-US" smtClean="0"/>
              <a:t>2023/3/2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946D3-1B9F-4CD8-9BEB-C84D830924C0}" type="slidenum">
              <a:rPr lang="zh-CN" altLang="en-US" smtClean="0"/>
              <a:t>‹#›</a:t>
            </a:fld>
            <a:endParaRPr lang="zh-CN" altLang="en-US"/>
          </a:p>
        </p:txBody>
      </p:sp>
    </p:spTree>
    <p:extLst>
      <p:ext uri="{BB962C8B-B14F-4D97-AF65-F5344CB8AC3E}">
        <p14:creationId xmlns:p14="http://schemas.microsoft.com/office/powerpoint/2010/main" val="3129966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0136D52-5100-4D3E-A318-69490C5EABBE}"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2264C-C029-48DC-B228-64A2ACDE330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136D52-5100-4D3E-A318-69490C5EABBE}"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2264C-C029-48DC-B228-64A2ACDE330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136D52-5100-4D3E-A318-69490C5EABBE}"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2264C-C029-48DC-B228-64A2ACDE330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136D52-5100-4D3E-A318-69490C5EABBE}"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2264C-C029-48DC-B228-64A2ACDE330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0136D52-5100-4D3E-A318-69490C5EABBE}" type="datetimeFigureOut">
              <a:rPr lang="zh-CN" altLang="en-US" smtClean="0"/>
              <a:t>2023/3/2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2264C-C029-48DC-B228-64A2ACDE330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0136D52-5100-4D3E-A318-69490C5EABBE}" type="datetimeFigureOut">
              <a:rPr lang="zh-CN" altLang="en-US" smtClean="0"/>
              <a:t>2023/3/2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D2264C-C029-48DC-B228-64A2ACDE330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0136D52-5100-4D3E-A318-69490C5EABBE}" type="datetimeFigureOut">
              <a:rPr lang="zh-CN" altLang="en-US" smtClean="0"/>
              <a:t>2023/3/2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D2264C-C029-48DC-B228-64A2ACDE330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0136D52-5100-4D3E-A318-69490C5EABBE}" type="datetimeFigureOut">
              <a:rPr lang="zh-CN" altLang="en-US" smtClean="0"/>
              <a:t>2023/3/2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D2264C-C029-48DC-B228-64A2ACDE330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136D52-5100-4D3E-A318-69490C5EABBE}" type="datetimeFigureOut">
              <a:rPr lang="zh-CN" altLang="en-US" smtClean="0"/>
              <a:t>2023/3/2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D2264C-C029-48DC-B228-64A2ACDE330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0136D52-5100-4D3E-A318-69490C5EABBE}" type="datetimeFigureOut">
              <a:rPr lang="zh-CN" altLang="en-US" smtClean="0"/>
              <a:t>2023/3/2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D2264C-C029-48DC-B228-64A2ACDE330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0136D52-5100-4D3E-A318-69490C5EABBE}" type="datetimeFigureOut">
              <a:rPr lang="zh-CN" altLang="en-US" smtClean="0"/>
              <a:t>2023/3/2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D2264C-C029-48DC-B228-64A2ACDE330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36D52-5100-4D3E-A318-69490C5EABBE}" type="datetimeFigureOut">
              <a:rPr lang="zh-CN" altLang="en-US" smtClean="0"/>
              <a:t>2023/3/2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2264C-C029-48DC-B228-64A2ACDE330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finance.ce.cn/rolling/201601/25/t20160125_8547622.s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valuershao.com/kzz" TargetMode="External"/><Relationship Id="rId2" Type="http://schemas.openxmlformats.org/officeDocument/2006/relationships/hyperlink" Target="https://valuershao.com/fs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valuershao.com/tvalu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fangjia.fang.com/bj/pinggu?forward=%E5%8D%97%E5%8C%97&amp;buildareatxt=70.36&amp;totalfloortxt=5&amp;strcityfast=%E5%8C%97%E4%BA%AC&amp;projname=%E5%92%8C%E5%B9%B3%E8%A1%97%E5%8D%81%E4%B8%89%E5%8C%BA&amp;housetypes=%E4%BD%8F%E5%AE%85&amp;newcode=1010564065&amp;fromtype=pc&amp;room=3&amp;hall=1&amp;buildingtype=&amp;fitment=%E7%AE%80%E8%A3%85%E4%BF%AE#2" TargetMode="External"/><Relationship Id="rId2" Type="http://schemas.openxmlformats.org/officeDocument/2006/relationships/hyperlink" Target="http://www.iwencai.com/unifiedwap/result?w=%E5%8D%9A%E8%85%BE%E8%82%A1%E4%BB%BD%20%E4%BC%B0%E5%80%BC&amp;querytype=stock" TargetMode="External"/><Relationship Id="rId1" Type="http://schemas.openxmlformats.org/officeDocument/2006/relationships/slideLayout" Target="../slideLayouts/slideLayout2.xml"/><Relationship Id="rId5" Type="http://schemas.openxmlformats.org/officeDocument/2006/relationships/hyperlink" Target="https://carprice.58.com/?PGTID=0d60001d-0000-07d5-5424-f12c8bc4f308&amp;ClickID=1" TargetMode="External"/><Relationship Id="rId4" Type="http://schemas.openxmlformats.org/officeDocument/2006/relationships/hyperlink" Target="http://s.manmanbuy.com/Default.aspx?key=%D0%A1%C3%D7%C6%BD%BA%E2%B3%B5&amp;btnSearch=%CB%D1%CB%F7"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pg.cailian.net/#/login" TargetMode="External"/><Relationship Id="rId2" Type="http://schemas.openxmlformats.org/officeDocument/2006/relationships/hyperlink" Target="https://www.zpy360.com/zpy-index" TargetMode="External"/><Relationship Id="rId1" Type="http://schemas.openxmlformats.org/officeDocument/2006/relationships/slideLayout" Target="../slideLayouts/slideLayout2.xml"/><Relationship Id="rId5" Type="http://schemas.openxmlformats.org/officeDocument/2006/relationships/hyperlink" Target="https://valuershao.com/" TargetMode="External"/><Relationship Id="rId4" Type="http://schemas.openxmlformats.org/officeDocument/2006/relationships/hyperlink" Target="http://www.51valuego.com/16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baike.baidu.com/item/%E9%9D%A2%E5%90%91%E5%AF%B9%E8%B1%A1/2262089" TargetMode="External"/><Relationship Id="rId3" Type="http://schemas.openxmlformats.org/officeDocument/2006/relationships/hyperlink" Target="https://baike.baidu.com/item/%E6%95%B0%E5%AD%A6/107037" TargetMode="External"/><Relationship Id="rId7" Type="http://schemas.openxmlformats.org/officeDocument/2006/relationships/hyperlink" Target="https://baike.baidu.com/item/%E6%95%B0%E6%8D%AE%E7%BB%93%E6%9E%84/1450" TargetMode="External"/><Relationship Id="rId2" Type="http://schemas.openxmlformats.org/officeDocument/2006/relationships/hyperlink" Target="https://baike.baidu.com/item/%E8%8D%B7%E5%85%B0/190469" TargetMode="External"/><Relationship Id="rId1" Type="http://schemas.openxmlformats.org/officeDocument/2006/relationships/slideLayout" Target="../slideLayouts/slideLayout2.xml"/><Relationship Id="rId6" Type="http://schemas.openxmlformats.org/officeDocument/2006/relationships/hyperlink" Target="https://baike.baidu.com/item/ABC%E8%AF%AD%E8%A8%80/334996" TargetMode="External"/><Relationship Id="rId5" Type="http://schemas.openxmlformats.org/officeDocument/2006/relationships/hyperlink" Target="https://baike.baidu.com/item/%E5%90%89%E5%A4%9A%C2%B7%E8%8C%83%E7%BD%97%E8%8B%8F%E5%A7%86/328361" TargetMode="External"/><Relationship Id="rId4" Type="http://schemas.openxmlformats.org/officeDocument/2006/relationships/hyperlink" Target="https://baike.baidu.com/item/%E8%AE%A1%E7%AE%97%E6%9C%BA%E7%A7%91%E5%AD%A6/9132" TargetMode="External"/><Relationship Id="rId9" Type="http://schemas.openxmlformats.org/officeDocument/2006/relationships/hyperlink" Target="https://baike.baidu.com/item/%E8%A7%A3%E9%87%8A%E5%9E%8B%E8%AF%AD%E8%A8%80/8888952"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xkcd.com/353/"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py4e.com/"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 Id="rId5" Type="http://schemas.openxmlformats.org/officeDocument/2006/relationships/hyperlink" Target="https://www.w3school.com.cn/python/index.asp" TargetMode="External"/><Relationship Id="rId4" Type="http://schemas.openxmlformats.org/officeDocument/2006/relationships/hyperlink" Target="https://www.liaoxuefeng.com/wiki/1016959663602400"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ushare.pro/"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baostock.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pandas-datareader.readthedocs.io/en/latest/index.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akshare.xyz/"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shazow/urllib3" TargetMode="External"/><Relationship Id="rId2" Type="http://schemas.openxmlformats.org/officeDocument/2006/relationships/hyperlink" Target="https://docs.python-requests.org/zh_CN/lates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selenium.dev/"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ai.baidu.co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nsole.bce.baidu.com/ai/?_=1634647029968&amp;fromai=1#/ai/ocr/overview/inde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onsole.bce.baidu.com/ai/?_=1634647029968&amp;fromai=1#/ai/ocr/overview/index"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00961" y="1122362"/>
            <a:ext cx="9390077" cy="1134454"/>
          </a:xfrm>
        </p:spPr>
        <p:txBody>
          <a:bodyPr anchor="ctr"/>
          <a:lstStyle/>
          <a:p>
            <a:pPr>
              <a:lnSpc>
                <a:spcPct val="100000"/>
              </a:lnSpc>
              <a:spcBef>
                <a:spcPts val="600"/>
              </a:spcBef>
              <a:spcAft>
                <a:spcPts val="600"/>
              </a:spcAft>
            </a:pPr>
            <a:r>
              <a:rPr lang="zh-CN" altLang="en-US" dirty="0"/>
              <a:t>智能估值专题</a:t>
            </a:r>
          </a:p>
        </p:txBody>
      </p:sp>
      <p:sp>
        <p:nvSpPr>
          <p:cNvPr id="3" name="副标题 2"/>
          <p:cNvSpPr>
            <a:spLocks noGrp="1"/>
          </p:cNvSpPr>
          <p:nvPr>
            <p:ph type="subTitle" idx="1"/>
          </p:nvPr>
        </p:nvSpPr>
        <p:spPr>
          <a:xfrm>
            <a:off x="1523999" y="3429000"/>
            <a:ext cx="9144000" cy="1882302"/>
          </a:xfrm>
        </p:spPr>
        <p:txBody>
          <a:bodyPr anchor="ctr">
            <a:noAutofit/>
          </a:bodyPr>
          <a:lstStyle/>
          <a:p>
            <a:pPr>
              <a:lnSpc>
                <a:spcPct val="100000"/>
              </a:lnSpc>
              <a:spcBef>
                <a:spcPts val="600"/>
              </a:spcBef>
              <a:spcAft>
                <a:spcPts val="600"/>
              </a:spcAft>
            </a:pPr>
            <a:r>
              <a:rPr lang="zh-CN" altLang="en-US" sz="3200" dirty="0">
                <a:latin typeface="华文楷体" panose="02010600040101010101" pitchFamily="2" charset="-122"/>
                <a:ea typeface="华文楷体" panose="02010600040101010101" pitchFamily="2" charset="-122"/>
              </a:rPr>
              <a:t>主讲人：邵唯实</a:t>
            </a:r>
            <a:endParaRPr lang="en-US" altLang="zh-CN" sz="32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32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r>
              <a:rPr lang="zh-CN" altLang="en-US" sz="3200" dirty="0">
                <a:latin typeface="华文楷体" panose="02010600040101010101" pitchFamily="2" charset="-122"/>
                <a:ea typeface="华文楷体" panose="02010600040101010101" pitchFamily="2" charset="-122"/>
              </a:rPr>
              <a:t>       北京中评正信资产评估有限公司</a:t>
            </a:r>
          </a:p>
        </p:txBody>
      </p:sp>
      <p:pic>
        <p:nvPicPr>
          <p:cNvPr id="8" name="图片 7">
            <a:extLst>
              <a:ext uri="{FF2B5EF4-FFF2-40B4-BE49-F238E27FC236}">
                <a16:creationId xmlns:a16="http://schemas.microsoft.com/office/drawing/2014/main" id="{8D1BD485-B7CD-AB21-7EC7-31C73D016BB6}"/>
              </a:ext>
            </a:extLst>
          </p:cNvPr>
          <p:cNvPicPr>
            <a:picLocks noChangeAspect="1"/>
          </p:cNvPicPr>
          <p:nvPr/>
        </p:nvPicPr>
        <p:blipFill>
          <a:blip r:embed="rId2"/>
          <a:stretch>
            <a:fillRect/>
          </a:stretch>
        </p:blipFill>
        <p:spPr>
          <a:xfrm>
            <a:off x="2951229" y="4698064"/>
            <a:ext cx="613238" cy="6132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a:lnSpc>
                <a:spcPct val="100000"/>
              </a:lnSpc>
              <a:spcBef>
                <a:spcPts val="600"/>
              </a:spcBef>
              <a:spcAft>
                <a:spcPts val="600"/>
              </a:spcAft>
            </a:pPr>
            <a:r>
              <a:rPr lang="zh-CN" altLang="en-US" sz="2400" dirty="0">
                <a:latin typeface="华文楷体" panose="02010600040101010101" pitchFamily="2" charset="-122"/>
                <a:ea typeface="华文楷体" panose="02010600040101010101" pitchFamily="2" charset="-122"/>
              </a:rPr>
              <a:t>启发：</a:t>
            </a:r>
            <a:r>
              <a:rPr lang="en-US" altLang="zh-CN" sz="2400" dirty="0">
                <a:latin typeface="华文楷体" panose="02010600040101010101" pitchFamily="2" charset="-122"/>
                <a:ea typeface="华文楷体" panose="02010600040101010101" pitchFamily="2" charset="-122"/>
              </a:rPr>
              <a:t>2011</a:t>
            </a:r>
            <a:r>
              <a:rPr lang="zh-CN" altLang="en-US" sz="2400" dirty="0">
                <a:latin typeface="华文楷体" panose="02010600040101010101" pitchFamily="2" charset="-122"/>
                <a:ea typeface="华文楷体" panose="02010600040101010101" pitchFamily="2" charset="-122"/>
              </a:rPr>
              <a:t>年中国资产评估论坛听韩国产权研究院院长介绍韩国知识产权智能估值经验</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7600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a:lnSpc>
                <a:spcPct val="100000"/>
              </a:lnSpc>
              <a:spcBef>
                <a:spcPts val="600"/>
              </a:spcBef>
              <a:spcAft>
                <a:spcPts val="600"/>
              </a:spcAft>
            </a:pPr>
            <a:r>
              <a:rPr lang="zh-CN" altLang="en-US" sz="2400" dirty="0">
                <a:latin typeface="华文楷体" panose="02010600040101010101" pitchFamily="2" charset="-122"/>
                <a:ea typeface="华文楷体" panose="02010600040101010101" pitchFamily="2" charset="-122"/>
              </a:rPr>
              <a:t>我的传统评估领域智能估值探索：</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、不断进化的估值计算表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、长期关注并与同行业相关人员多次交流智能估值在资产评估领域实现方式</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主要为内控流程智能，设备评估智能库</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、参与财政局智能审计人才委培计划，拓展思考</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关于财务行业何时被人工智能取代的讨论</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
        <p:nvSpPr>
          <p:cNvPr id="4" name="思想气泡: 云 3">
            <a:extLst>
              <a:ext uri="{FF2B5EF4-FFF2-40B4-BE49-F238E27FC236}">
                <a16:creationId xmlns:a16="http://schemas.microsoft.com/office/drawing/2014/main" id="{C2B1D304-3F2C-974E-1EDB-200E2EF7BC89}"/>
              </a:ext>
            </a:extLst>
          </p:cNvPr>
          <p:cNvSpPr/>
          <p:nvPr/>
        </p:nvSpPr>
        <p:spPr>
          <a:xfrm>
            <a:off x="222739" y="4589585"/>
            <a:ext cx="914400" cy="61264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4998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a:lnSpc>
                <a:spcPct val="100000"/>
              </a:lnSpc>
              <a:spcBef>
                <a:spcPts val="600"/>
              </a:spcBef>
              <a:spcAft>
                <a:spcPts val="600"/>
              </a:spcAft>
            </a:pPr>
            <a:r>
              <a:rPr lang="zh-CN" altLang="en-US" sz="2400" dirty="0">
                <a:latin typeface="华文楷体" panose="02010600040101010101" pitchFamily="2" charset="-122"/>
                <a:ea typeface="华文楷体" panose="02010600040101010101" pitchFamily="2" charset="-122"/>
              </a:rPr>
              <a:t>我的投资估值领域智能估值探索：</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、多年的股市投资经验，广泛阅读相关方面书籍</a:t>
            </a:r>
            <a:endParaRPr lang="en-US" altLang="zh-CN" sz="2400" dirty="0">
              <a:latin typeface="华文楷体" panose="02010600040101010101" pitchFamily="2" charset="-122"/>
              <a:ea typeface="华文楷体" panose="02010600040101010101" pitchFamily="2" charset="-122"/>
            </a:endParaRPr>
          </a:p>
          <a:p>
            <a:pPr marL="0" indent="0" algn="l">
              <a:buNone/>
            </a:pPr>
            <a:r>
              <a:rPr lang="zh-CN" altLang="en-US" sz="1800" dirty="0">
                <a:solidFill>
                  <a:srgbClr val="333333"/>
                </a:solidFill>
                <a:latin typeface="楷体" panose="02010609060101010101" pitchFamily="49" charset="-122"/>
                <a:ea typeface="楷体" panose="02010609060101010101" pitchFamily="49" charset="-122"/>
              </a:rPr>
              <a:t>格雷厄姆认为，公司的内在价值是由公司的资产、收入、利润以及任何未来预期收益等因素决定，其中最重要的因素是公司未来的获利能力。因为这些因素都是可以量化的，因此，一个公司的内在价值可用一个模型加以计量，即用公司的未来预期收益乘以一个适当的资本化因子来估算。这个资本化因子受公司利润的稳定性、资产、股利政策以及财务状况稳定性等因素的影响。</a:t>
            </a:r>
          </a:p>
          <a:p>
            <a:pPr marL="0" indent="0" algn="l">
              <a:buNone/>
            </a:pPr>
            <a:r>
              <a:rPr lang="zh-CN" altLang="en-US" sz="1800" dirty="0">
                <a:solidFill>
                  <a:srgbClr val="333333"/>
                </a:solidFill>
                <a:latin typeface="楷体" panose="02010609060101010101" pitchFamily="49" charset="-122"/>
                <a:ea typeface="楷体" panose="02010609060101010101" pitchFamily="49" charset="-122"/>
              </a:rPr>
              <a:t>巴菲特在多次场合提到了，决定公司内在价值评估的唯一合理的方法就是未来能够产生的现金流量的折现值。</a:t>
            </a:r>
          </a:p>
          <a:p>
            <a:pPr marL="0" indent="0" algn="l">
              <a:buNone/>
            </a:pPr>
            <a:r>
              <a:rPr lang="zh-CN" altLang="en-US" sz="1800" dirty="0">
                <a:solidFill>
                  <a:srgbClr val="333333"/>
                </a:solidFill>
                <a:latin typeface="楷体" panose="02010609060101010101" pitchFamily="49" charset="-122"/>
                <a:ea typeface="楷体" panose="02010609060101010101" pitchFamily="49" charset="-122"/>
              </a:rPr>
              <a:t>林奇的估值方法：市盈率为主，综合估值。</a:t>
            </a:r>
          </a:p>
          <a:p>
            <a:pPr marL="0" indent="0" algn="l">
              <a:buNone/>
            </a:pPr>
            <a:r>
              <a:rPr lang="en-US" altLang="zh-CN" sz="1800" dirty="0">
                <a:solidFill>
                  <a:srgbClr val="333333"/>
                </a:solidFill>
                <a:latin typeface="楷体" panose="02010609060101010101" pitchFamily="49" charset="-122"/>
                <a:ea typeface="楷体" panose="02010609060101010101" pitchFamily="49" charset="-122"/>
              </a:rPr>
              <a:t>k</a:t>
            </a:r>
            <a:r>
              <a:rPr lang="zh-CN" altLang="en-US" sz="1800" dirty="0">
                <a:solidFill>
                  <a:srgbClr val="333333"/>
                </a:solidFill>
                <a:latin typeface="楷体" panose="02010609060101010101" pitchFamily="49" charset="-122"/>
                <a:ea typeface="楷体" panose="02010609060101010101" pitchFamily="49" charset="-122"/>
              </a:rPr>
              <a:t>线中的均线理论和缠论中缠师的中枢概念也是判断合理价格的方法。两者都是用数学和统计学的方法测定多空双方长期角力的波动中心作为合理的价格点并围绕其进行买入卖出操作</a:t>
            </a: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98151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marL="0" indent="0">
              <a:buNone/>
            </a:pPr>
            <a:br>
              <a:rPr lang="zh-CN" altLang="en-US" sz="1600" dirty="0"/>
            </a:b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、参与一些</a:t>
            </a:r>
            <a:r>
              <a:rPr lang="en-US" altLang="zh-CN" sz="2400" dirty="0">
                <a:latin typeface="华文楷体" panose="02010600040101010101" pitchFamily="2" charset="-122"/>
                <a:ea typeface="华文楷体" panose="02010600040101010101" pitchFamily="2" charset="-122"/>
              </a:rPr>
              <a:t>IPO</a:t>
            </a:r>
            <a:r>
              <a:rPr lang="zh-CN" altLang="en-US" sz="2400" dirty="0">
                <a:latin typeface="华文楷体" panose="02010600040101010101" pitchFamily="2" charset="-122"/>
                <a:ea typeface="华文楷体" panose="02010600040101010101" pitchFamily="2" charset="-122"/>
              </a:rPr>
              <a:t>上市评估及朋友上市公司的并购前估值咨询设计</a:t>
            </a:r>
            <a:endParaRPr lang="en-US" altLang="zh-CN" sz="2400" dirty="0">
              <a:latin typeface="华文楷体" panose="02010600040101010101" pitchFamily="2" charset="-122"/>
              <a:ea typeface="华文楷体" panose="02010600040101010101" pitchFamily="2" charset="-122"/>
            </a:endParaRPr>
          </a:p>
          <a:p>
            <a:pPr marL="0" indent="0">
              <a:buNone/>
            </a:pPr>
            <a:r>
              <a:rPr lang="zh-CN" altLang="en-US" sz="2400" dirty="0">
                <a:latin typeface="华文楷体" panose="02010600040101010101" pitchFamily="2" charset="-122"/>
                <a:ea typeface="华文楷体" panose="02010600040101010101" pitchFamily="2" charset="-122"/>
              </a:rPr>
              <a:t>搜房网</a:t>
            </a:r>
            <a:endParaRPr lang="en-US" altLang="zh-CN" sz="2400" dirty="0">
              <a:latin typeface="华文楷体" panose="02010600040101010101" pitchFamily="2" charset="-122"/>
              <a:ea typeface="华文楷体" panose="02010600040101010101" pitchFamily="2" charset="-122"/>
            </a:endParaRPr>
          </a:p>
          <a:p>
            <a:pPr marL="0" indent="0">
              <a:buNone/>
            </a:pPr>
            <a:r>
              <a:rPr lang="en-US" altLang="zh-CN" sz="2400" dirty="0">
                <a:latin typeface="华文楷体" panose="02010600040101010101" pitchFamily="2" charset="-122"/>
                <a:ea typeface="华文楷体" panose="02010600040101010101" pitchFamily="2" charset="-122"/>
                <a:hlinkClick r:id="rId2"/>
              </a:rPr>
              <a:t>http://finance.ce.cn/rolling/201601/25/t20160125_8547622.shtml</a:t>
            </a:r>
            <a:endParaRPr lang="en-US" altLang="zh-CN" sz="2400" dirty="0">
              <a:latin typeface="华文楷体" panose="02010600040101010101" pitchFamily="2" charset="-122"/>
              <a:ea typeface="华文楷体" panose="02010600040101010101" pitchFamily="2" charset="-122"/>
            </a:endParaRPr>
          </a:p>
          <a:p>
            <a:pPr marL="0" indent="0">
              <a:buNone/>
            </a:pPr>
            <a:r>
              <a:rPr lang="en-US" altLang="zh-CN" sz="2400" dirty="0">
                <a:latin typeface="华文楷体" panose="02010600040101010101" pitchFamily="2" charset="-122"/>
                <a:ea typeface="华文楷体" panose="02010600040101010101" pitchFamily="2" charset="-122"/>
              </a:rPr>
              <a:t>3.2</a:t>
            </a:r>
            <a:r>
              <a:rPr lang="zh-CN" altLang="en-US" sz="2400" dirty="0">
                <a:latin typeface="华文楷体" panose="02010600040101010101" pitchFamily="2" charset="-122"/>
                <a:ea typeface="华文楷体" panose="02010600040101010101" pitchFamily="2" charset="-122"/>
              </a:rPr>
              <a:t>亿净资产，</a:t>
            </a:r>
            <a:r>
              <a:rPr lang="en-US" altLang="zh-CN" sz="2400" dirty="0">
                <a:latin typeface="华文楷体" panose="02010600040101010101" pitchFamily="2" charset="-122"/>
                <a:ea typeface="华文楷体" panose="02010600040101010101" pitchFamily="2" charset="-122"/>
              </a:rPr>
              <a:t>8</a:t>
            </a:r>
            <a:r>
              <a:rPr lang="zh-CN" altLang="en-US" sz="2400" dirty="0">
                <a:latin typeface="华文楷体" panose="02010600040101010101" pitchFamily="2" charset="-122"/>
                <a:ea typeface="华文楷体" panose="02010600040101010101" pitchFamily="2" charset="-122"/>
              </a:rPr>
              <a:t>亿净利润，</a:t>
            </a:r>
            <a:r>
              <a:rPr lang="en-US" altLang="zh-CN" sz="2400" dirty="0">
                <a:latin typeface="华文楷体" panose="02010600040101010101" pitchFamily="2" charset="-122"/>
                <a:ea typeface="华文楷体" panose="02010600040101010101" pitchFamily="2" charset="-122"/>
              </a:rPr>
              <a:t>161</a:t>
            </a:r>
            <a:r>
              <a:rPr lang="zh-CN" altLang="en-US" sz="2400" dirty="0">
                <a:latin typeface="华文楷体" panose="02010600040101010101" pitchFamily="2" charset="-122"/>
                <a:ea typeface="华文楷体" panose="02010600040101010101" pitchFamily="2" charset="-122"/>
              </a:rPr>
              <a:t>亿估值</a:t>
            </a:r>
            <a:endParaRPr lang="en-US" altLang="zh-CN" sz="2400" dirty="0">
              <a:latin typeface="华文楷体" panose="02010600040101010101" pitchFamily="2" charset="-122"/>
              <a:ea typeface="华文楷体" panose="02010600040101010101" pitchFamily="2" charset="-122"/>
            </a:endParaRPr>
          </a:p>
          <a:p>
            <a:pPr marL="0" indent="0">
              <a:buNone/>
            </a:pPr>
            <a:endParaRPr lang="en-US" altLang="zh-CN" sz="2400" dirty="0">
              <a:latin typeface="华文楷体" panose="02010600040101010101" pitchFamily="2" charset="-122"/>
              <a:ea typeface="华文楷体" panose="02010600040101010101" pitchFamily="2" charset="-122"/>
            </a:endParaRPr>
          </a:p>
          <a:p>
            <a:pPr marL="0" indent="0">
              <a:buNone/>
            </a:pPr>
            <a:r>
              <a:rPr lang="zh-CN" altLang="en-US" sz="2400" dirty="0">
                <a:latin typeface="华文楷体" panose="02010600040101010101" pitchFamily="2" charset="-122"/>
                <a:ea typeface="华文楷体" panose="02010600040101010101" pitchFamily="2" charset="-122"/>
              </a:rPr>
              <a:t>紫光股份</a:t>
            </a:r>
            <a:endParaRPr lang="en-US" altLang="zh-CN" sz="2400" dirty="0">
              <a:latin typeface="华文楷体" panose="02010600040101010101" pitchFamily="2" charset="-122"/>
              <a:ea typeface="华文楷体" panose="02010600040101010101" pitchFamily="2" charset="-122"/>
            </a:endParaRPr>
          </a:p>
          <a:p>
            <a:pPr marL="0" indent="0">
              <a:buNone/>
            </a:pPr>
            <a:endParaRPr lang="en-US" altLang="zh-CN" sz="2400" dirty="0">
              <a:latin typeface="华文楷体" panose="02010600040101010101" pitchFamily="2" charset="-122"/>
              <a:ea typeface="华文楷体" panose="02010600040101010101" pitchFamily="2" charset="-122"/>
            </a:endParaRPr>
          </a:p>
          <a:p>
            <a:pPr marL="0" indent="0">
              <a:buNone/>
            </a:pPr>
            <a:r>
              <a:rPr lang="zh-CN" altLang="en-US" sz="2400" dirty="0">
                <a:latin typeface="华文楷体" panose="02010600040101010101" pitchFamily="2" charset="-122"/>
                <a:ea typeface="华文楷体" panose="02010600040101010101" pitchFamily="2" charset="-122"/>
              </a:rPr>
              <a:t>关于简式估值的咨询</a:t>
            </a:r>
            <a:endParaRPr lang="en-US" altLang="zh-CN" sz="2400" dirty="0">
              <a:latin typeface="华文楷体" panose="02010600040101010101" pitchFamily="2" charset="-122"/>
              <a:ea typeface="华文楷体" panose="02010600040101010101" pitchFamily="2" charset="-122"/>
            </a:endParaRPr>
          </a:p>
          <a:p>
            <a:pPr marL="0" indent="0">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85736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marL="0" indent="0">
              <a:buNone/>
            </a:pPr>
            <a:br>
              <a:rPr lang="zh-CN" altLang="en-US" sz="1600" dirty="0"/>
            </a:b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2020-2021</a:t>
            </a:r>
            <a:r>
              <a:rPr lang="zh-CN" altLang="en-US" sz="2400" dirty="0">
                <a:latin typeface="华文楷体" panose="02010600040101010101" pitchFamily="2" charset="-122"/>
                <a:ea typeface="华文楷体" panose="02010600040101010101" pitchFamily="2" charset="-122"/>
              </a:rPr>
              <a:t>年疫情期间阅读纽约大学教授达摩达兰书籍及博客，进一步拓展投资估值思路</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08418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a:lnSpc>
                <a:spcPct val="100000"/>
              </a:lnSpc>
              <a:spcBef>
                <a:spcPts val="600"/>
              </a:spcBef>
              <a:spcAft>
                <a:spcPts val="600"/>
              </a:spcAft>
            </a:pP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、简化的上市公司智能估值计算表设计及获取反馈</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我第一阶段的估值计算表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1600" b="1" i="0" dirty="0">
                <a:solidFill>
                  <a:srgbClr val="33353C"/>
                </a:solidFill>
                <a:effectLst/>
                <a:latin typeface="Biaodian Pro Sans GB"/>
              </a:rPr>
              <a:t>比亚迪估值分析</a:t>
            </a:r>
            <a:r>
              <a:rPr lang="en-US" altLang="zh-CN" sz="1600" b="1" i="0" dirty="0">
                <a:solidFill>
                  <a:srgbClr val="33353C"/>
                </a:solidFill>
                <a:effectLst/>
                <a:latin typeface="Biaodian Pro Sans GB"/>
              </a:rPr>
              <a:t>-</a:t>
            </a:r>
            <a:r>
              <a:rPr lang="zh-CN" altLang="en-US" sz="1600" b="1" i="0" dirty="0">
                <a:solidFill>
                  <a:srgbClr val="33353C"/>
                </a:solidFill>
                <a:effectLst/>
                <a:latin typeface="Biaodian Pro Sans GB"/>
              </a:rPr>
              <a:t>双叙事情景</a:t>
            </a:r>
            <a:r>
              <a:rPr lang="en-US" altLang="zh-CN" sz="1600" b="1" i="0" dirty="0">
                <a:solidFill>
                  <a:srgbClr val="33353C"/>
                </a:solidFill>
                <a:effectLst/>
                <a:latin typeface="Biaodian Pro Sans GB"/>
              </a:rPr>
              <a:t>-</a:t>
            </a:r>
            <a:r>
              <a:rPr lang="zh-CN" altLang="en-US" sz="1600" b="1" i="0" dirty="0">
                <a:solidFill>
                  <a:srgbClr val="33353C"/>
                </a:solidFill>
                <a:effectLst/>
                <a:latin typeface="Biaodian Pro Sans GB"/>
              </a:rPr>
              <a:t>简式叙事估值模型运用</a:t>
            </a:r>
            <a:r>
              <a:rPr lang="en-US" altLang="zh-CN" sz="1600" b="1" i="0" dirty="0">
                <a:solidFill>
                  <a:srgbClr val="33353C"/>
                </a:solidFill>
                <a:effectLst/>
                <a:latin typeface="Biaodian Pro Sans GB"/>
              </a:rPr>
              <a:t>2-210517</a:t>
            </a:r>
            <a:r>
              <a:rPr lang="zh-CN" altLang="en-US" sz="1600" b="1" i="0" dirty="0">
                <a:solidFill>
                  <a:srgbClr val="33353C"/>
                </a:solidFill>
                <a:effectLst/>
                <a:latin typeface="Biaodian Pro Sans GB"/>
              </a:rPr>
              <a:t>修改</a:t>
            </a: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4448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DE534B28-C75C-4AE9-BD8A-E4FA6BF213E5}"/>
              </a:ext>
            </a:extLst>
          </p:cNvPr>
          <p:cNvPicPr>
            <a:picLocks noChangeAspect="1"/>
          </p:cNvPicPr>
          <p:nvPr/>
        </p:nvPicPr>
        <p:blipFill>
          <a:blip r:embed="rId2"/>
          <a:stretch>
            <a:fillRect/>
          </a:stretch>
        </p:blipFill>
        <p:spPr>
          <a:xfrm>
            <a:off x="4676088" y="0"/>
            <a:ext cx="5926974" cy="6858000"/>
          </a:xfrm>
          <a:prstGeom prst="rect">
            <a:avLst/>
          </a:prstGeom>
        </p:spPr>
      </p:pic>
    </p:spTree>
    <p:extLst>
      <p:ext uri="{BB962C8B-B14F-4D97-AF65-F5344CB8AC3E}">
        <p14:creationId xmlns:p14="http://schemas.microsoft.com/office/powerpoint/2010/main" val="3949971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975774A1-92C6-4561-AA08-5D223A5C923C}"/>
              </a:ext>
            </a:extLst>
          </p:cNvPr>
          <p:cNvPicPr>
            <a:picLocks noChangeAspect="1"/>
          </p:cNvPicPr>
          <p:nvPr/>
        </p:nvPicPr>
        <p:blipFill>
          <a:blip r:embed="rId2"/>
          <a:stretch>
            <a:fillRect/>
          </a:stretch>
        </p:blipFill>
        <p:spPr>
          <a:xfrm>
            <a:off x="4566391" y="0"/>
            <a:ext cx="5911476" cy="6858000"/>
          </a:xfrm>
          <a:prstGeom prst="rect">
            <a:avLst/>
          </a:prstGeom>
        </p:spPr>
      </p:pic>
    </p:spTree>
    <p:extLst>
      <p:ext uri="{BB962C8B-B14F-4D97-AF65-F5344CB8AC3E}">
        <p14:creationId xmlns:p14="http://schemas.microsoft.com/office/powerpoint/2010/main" val="3370150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6FFE4B10-825F-4C18-87D6-23F1C6052528}"/>
              </a:ext>
            </a:extLst>
          </p:cNvPr>
          <p:cNvPicPr>
            <a:picLocks noChangeAspect="1"/>
          </p:cNvPicPr>
          <p:nvPr/>
        </p:nvPicPr>
        <p:blipFill>
          <a:blip r:embed="rId2"/>
          <a:stretch>
            <a:fillRect/>
          </a:stretch>
        </p:blipFill>
        <p:spPr>
          <a:xfrm>
            <a:off x="4572028" y="0"/>
            <a:ext cx="5547863" cy="6858000"/>
          </a:xfrm>
          <a:prstGeom prst="rect">
            <a:avLst/>
          </a:prstGeom>
        </p:spPr>
      </p:pic>
    </p:spTree>
    <p:extLst>
      <p:ext uri="{BB962C8B-B14F-4D97-AF65-F5344CB8AC3E}">
        <p14:creationId xmlns:p14="http://schemas.microsoft.com/office/powerpoint/2010/main" val="3693525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、联系软件公司朋友，希望将计算表软件化被拒绝并提出建议</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6</a:t>
            </a:r>
            <a:r>
              <a:rPr lang="zh-CN" altLang="en-US" sz="2400" dirty="0">
                <a:latin typeface="华文楷体" panose="02010600040101010101" pitchFamily="2" charset="-122"/>
                <a:ea typeface="华文楷体" panose="02010600040101010101" pitchFamily="2" charset="-122"/>
              </a:rPr>
              <a:t>、自行学习编程技术</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7</a:t>
            </a:r>
            <a:r>
              <a:rPr lang="zh-CN" altLang="en-US" sz="2400" dirty="0">
                <a:latin typeface="华文楷体" panose="02010600040101010101" pitchFamily="2" charset="-122"/>
                <a:ea typeface="华文楷体" panose="02010600040101010101" pitchFamily="2" charset="-122"/>
              </a:rPr>
              <a:t>、制作上市公司财务分析系统</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2"/>
              </a:rPr>
              <a:t>https://valuershao.com/fsa</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8</a:t>
            </a:r>
            <a:r>
              <a:rPr lang="zh-CN" altLang="en-US" sz="2400" dirty="0">
                <a:latin typeface="华文楷体" panose="02010600040101010101" pitchFamily="2" charset="-122"/>
                <a:ea typeface="华文楷体" panose="02010600040101010101" pitchFamily="2" charset="-122"/>
              </a:rPr>
              <a:t>、制作可转债保底能力分析、上市公司兜底能力、上市公司关键词新闻检索系统</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3"/>
              </a:rPr>
              <a:t>https://valuershao.com/kzz</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9</a:t>
            </a:r>
            <a:r>
              <a:rPr lang="zh-CN" altLang="en-US" sz="2400" dirty="0">
                <a:latin typeface="华文楷体" panose="02010600040101010101" pitchFamily="2" charset="-122"/>
                <a:ea typeface="华文楷体" panose="02010600040101010101" pitchFamily="2" charset="-122"/>
              </a:rPr>
              <a:t>、制作上市公司市场比较估价系统</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已并入综合估值系统</a:t>
            </a:r>
            <a:r>
              <a:rPr lang="en-US" altLang="zh-CN" sz="2400" dirty="0">
                <a:latin typeface="华文楷体" panose="02010600040101010101" pitchFamily="2" charset="-122"/>
                <a:ea typeface="华文楷体" panose="02010600040101010101" pitchFamily="2" charset="-122"/>
              </a:rPr>
              <a:t>)</a:t>
            </a: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81990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dirty="0">
                <a:latin typeface="华文楷体" panose="02010600040101010101" pitchFamily="2" charset="-122"/>
                <a:ea typeface="华文楷体" panose="02010600040101010101" pitchFamily="2" charset="-122"/>
              </a:rPr>
              <a:t>主讲人介绍</a:t>
            </a:r>
          </a:p>
        </p:txBody>
      </p:sp>
      <p:sp>
        <p:nvSpPr>
          <p:cNvPr id="3" name="内容占位符 2"/>
          <p:cNvSpPr>
            <a:spLocks noGrp="1"/>
          </p:cNvSpPr>
          <p:nvPr>
            <p:ph idx="1"/>
          </p:nvPr>
        </p:nvSpPr>
        <p:spPr>
          <a:xfrm>
            <a:off x="838200" y="1825625"/>
            <a:ext cx="10515600" cy="4667250"/>
          </a:xfrm>
        </p:spPr>
        <p:txBody>
          <a:bodyPr>
            <a:noAutofit/>
          </a:bodyPr>
          <a:lstStyle/>
          <a:p>
            <a:pPr>
              <a:lnSpc>
                <a:spcPct val="100000"/>
              </a:lnSpc>
              <a:spcBef>
                <a:spcPts val="600"/>
              </a:spcBef>
              <a:spcAft>
                <a:spcPts val="600"/>
              </a:spcAft>
            </a:pPr>
            <a:r>
              <a:rPr lang="zh-CN" altLang="en-US" sz="2400" dirty="0">
                <a:latin typeface="华文楷体" panose="02010600040101010101" pitchFamily="2" charset="-122"/>
                <a:ea typeface="华文楷体" panose="02010600040101010101" pitchFamily="2" charset="-122"/>
              </a:rPr>
              <a:t>邵唯实，民盟盟员，北京中评正信资产评估有限公司副总经理，北京中税德庆会计师事务所、税务师事务所合伙人，朝阳区青联委员，民盟北京市人口资源环境委副主任，金融学硕士，资产评估师，高级会计师，澳大利亚注册会计师，国际企业价值分析师，中国并购交易师，经济师，具有证券从业资格。中国资产评估协会外事联络员，中国资产评估协会与英国</a:t>
            </a:r>
            <a:r>
              <a:rPr lang="en-US" altLang="zh-CN" sz="2400" dirty="0">
                <a:latin typeface="华文楷体" panose="02010600040101010101" pitchFamily="2" charset="-122"/>
                <a:ea typeface="华文楷体" panose="02010600040101010101" pitchFamily="2" charset="-122"/>
              </a:rPr>
              <a:t>RICS</a:t>
            </a:r>
            <a:r>
              <a:rPr lang="zh-CN" altLang="en-US" sz="2400" dirty="0">
                <a:latin typeface="华文楷体" panose="02010600040101010101" pitchFamily="2" charset="-122"/>
                <a:ea typeface="华文楷体" panose="02010600040101010101" pitchFamily="2" charset="-122"/>
              </a:rPr>
              <a:t>准则互认小组成员，北京注册会计师协会领军人才、审计智能化方向人才、代表，作为主要翻译人员参与出版中评协课题译作</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国际评估准则</a:t>
            </a:r>
            <a:r>
              <a:rPr lang="en-US" altLang="zh-CN" sz="2400" dirty="0">
                <a:latin typeface="华文楷体" panose="02010600040101010101" pitchFamily="2" charset="-122"/>
                <a:ea typeface="华文楷体" panose="02010600040101010101" pitchFamily="2" charset="-122"/>
              </a:rPr>
              <a:t>2022》</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资本成本</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应用和案例</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国际评估准则</a:t>
            </a:r>
            <a:r>
              <a:rPr lang="en-US" altLang="zh-CN" sz="2400" dirty="0">
                <a:latin typeface="华文楷体" panose="02010600040101010101" pitchFamily="2" charset="-122"/>
                <a:ea typeface="华文楷体" panose="02010600040101010101" pitchFamily="2" charset="-122"/>
              </a:rPr>
              <a:t>2017》</a:t>
            </a:r>
            <a:r>
              <a:rPr lang="zh-CN" altLang="en-US" sz="2400" dirty="0">
                <a:latin typeface="华文楷体" panose="02010600040101010101" pitchFamily="2" charset="-122"/>
                <a:ea typeface="华文楷体" panose="02010600040101010101" pitchFamily="2" charset="-122"/>
              </a:rPr>
              <a:t>，拥有软件著作权</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一种上市公司财务分析系统</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一种上市公司市场比较估价系统</a:t>
            </a:r>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a:t>
            </a:r>
            <a:endParaRPr lang="en-US" altLang="zh-CN" sz="2400" dirty="0">
              <a:latin typeface="华文楷体" panose="02010600040101010101" pitchFamily="2" charset="-122"/>
              <a:ea typeface="华文楷体" panose="02010600040101010101" pitchFamily="2" charset="-122"/>
            </a:endParaRPr>
          </a:p>
          <a:p>
            <a:endParaRPr lang="en-US" altLang="zh-CN" sz="1800" dirty="0">
              <a:latin typeface="华文楷体" panose="02010600040101010101" pitchFamily="2" charset="-122"/>
              <a:ea typeface="华文楷体" panose="02010600040101010101" pitchFamily="2" charset="-122"/>
            </a:endParaRPr>
          </a:p>
          <a:p>
            <a:r>
              <a:rPr lang="zh-CN" altLang="en-US" sz="2400" dirty="0">
                <a:latin typeface="华文楷体" panose="02010600040101010101" pitchFamily="2" charset="-122"/>
                <a:ea typeface="华文楷体" panose="02010600040101010101" pitchFamily="2" charset="-122"/>
              </a:rPr>
              <a:t>邮箱：</a:t>
            </a:r>
            <a:r>
              <a:rPr lang="en-US" altLang="zh-CN" sz="2400" dirty="0">
                <a:latin typeface="华文楷体" panose="02010600040101010101" pitchFamily="2" charset="-122"/>
                <a:ea typeface="华文楷体" panose="02010600040101010101" pitchFamily="2" charset="-122"/>
              </a:rPr>
              <a:t>sirsws@163.com</a:t>
            </a:r>
            <a:endParaRPr lang="zh-CN" altLang="en-US" sz="2400" dirty="0">
              <a:latin typeface="华文楷体" panose="02010600040101010101" pitchFamily="2" charset="-122"/>
              <a:ea typeface="华文楷体" panose="02010600040101010101" pitchFamily="2" charset="-122"/>
            </a:endParaRPr>
          </a:p>
          <a:p>
            <a:endParaRPr lang="zh-CN" altLang="en-US" sz="1800" dirty="0">
              <a:latin typeface="华文楷体" panose="02010600040101010101" pitchFamily="2" charset="-122"/>
              <a:ea typeface="华文楷体" panose="020106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10</a:t>
            </a:r>
            <a:r>
              <a:rPr lang="zh-CN" altLang="en-US" sz="2400" dirty="0">
                <a:latin typeface="华文楷体" panose="02010600040101010101" pitchFamily="2" charset="-122"/>
                <a:ea typeface="华文楷体" panose="02010600040101010101" pitchFamily="2" charset="-122"/>
              </a:rPr>
              <a:t>、制作上市公司收益法估值系统</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已并入综合估值系统</a:t>
            </a:r>
            <a:r>
              <a:rPr lang="en-US" altLang="zh-CN" sz="2400" dirty="0">
                <a:latin typeface="华文楷体" panose="02010600040101010101" pitchFamily="2" charset="-122"/>
                <a:ea typeface="华文楷体" panose="02010600040101010101" pitchFamily="2" charset="-122"/>
              </a:rPr>
              <a:t>)</a:t>
            </a: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11</a:t>
            </a:r>
            <a:r>
              <a:rPr lang="zh-CN" altLang="en-US" sz="2400" dirty="0">
                <a:latin typeface="华文楷体" panose="02010600040101010101" pitchFamily="2" charset="-122"/>
                <a:ea typeface="华文楷体" panose="02010600040101010101" pitchFamily="2" charset="-122"/>
              </a:rPr>
              <a:t>、制作上市公司综合估值系统</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2"/>
              </a:rPr>
              <a:t>https://valuershao.com/tvalue</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12</a:t>
            </a:r>
            <a:r>
              <a:rPr lang="zh-CN" altLang="en-US" sz="2400" dirty="0">
                <a:latin typeface="华文楷体" panose="02010600040101010101" pitchFamily="2" charset="-122"/>
                <a:ea typeface="华文楷体" panose="02010600040101010101" pitchFamily="2" charset="-122"/>
              </a:rPr>
              <a:t>、制作企业叙事估值系统（后台使用，未上线）</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13</a:t>
            </a:r>
            <a:r>
              <a:rPr lang="zh-CN" altLang="en-US" sz="2400" dirty="0">
                <a:latin typeface="华文楷体" panose="02010600040101010101" pitchFamily="2" charset="-122"/>
                <a:ea typeface="华文楷体" panose="02010600040101010101" pitchFamily="2" charset="-122"/>
              </a:rPr>
              <a:t>、关于传统模型有效性的思考</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14</a:t>
            </a:r>
            <a:r>
              <a:rPr lang="zh-CN" altLang="en-US" sz="2400" dirty="0">
                <a:latin typeface="华文楷体" panose="02010600040101010101" pitchFamily="2" charset="-122"/>
                <a:ea typeface="华文楷体" panose="02010600040101010101" pitchFamily="2" charset="-122"/>
              </a:rPr>
              <a:t>、进行中：通过机器学习相关技术对传统市场法、收益法各特征及参数进行重新分析并结合量化回测技术重构估值系统</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3360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pic>
        <p:nvPicPr>
          <p:cNvPr id="9" name="图片 8">
            <a:extLst>
              <a:ext uri="{FF2B5EF4-FFF2-40B4-BE49-F238E27FC236}">
                <a16:creationId xmlns:a16="http://schemas.microsoft.com/office/drawing/2014/main" id="{C64F128F-A8BF-4DE7-A84E-EFAF812D203F}"/>
              </a:ext>
            </a:extLst>
          </p:cNvPr>
          <p:cNvPicPr>
            <a:picLocks noChangeAspect="1"/>
          </p:cNvPicPr>
          <p:nvPr/>
        </p:nvPicPr>
        <p:blipFill>
          <a:blip r:embed="rId2"/>
          <a:stretch>
            <a:fillRect/>
          </a:stretch>
        </p:blipFill>
        <p:spPr>
          <a:xfrm>
            <a:off x="6769951" y="134224"/>
            <a:ext cx="5027730" cy="6858000"/>
          </a:xfrm>
          <a:prstGeom prst="rect">
            <a:avLst/>
          </a:prstGeom>
        </p:spPr>
      </p:pic>
    </p:spTree>
    <p:extLst>
      <p:ext uri="{BB962C8B-B14F-4D97-AF65-F5344CB8AC3E}">
        <p14:creationId xmlns:p14="http://schemas.microsoft.com/office/powerpoint/2010/main" val="164306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pic>
        <p:nvPicPr>
          <p:cNvPr id="4" name="图片 3">
            <a:extLst>
              <a:ext uri="{FF2B5EF4-FFF2-40B4-BE49-F238E27FC236}">
                <a16:creationId xmlns:a16="http://schemas.microsoft.com/office/drawing/2014/main" id="{94881861-1562-8A22-3C7A-53DC3B66E412}"/>
              </a:ext>
            </a:extLst>
          </p:cNvPr>
          <p:cNvPicPr>
            <a:picLocks noChangeAspect="1"/>
          </p:cNvPicPr>
          <p:nvPr/>
        </p:nvPicPr>
        <p:blipFill>
          <a:blip r:embed="rId2"/>
          <a:stretch>
            <a:fillRect/>
          </a:stretch>
        </p:blipFill>
        <p:spPr>
          <a:xfrm>
            <a:off x="6761951" y="0"/>
            <a:ext cx="4984229" cy="6858000"/>
          </a:xfrm>
          <a:prstGeom prst="rect">
            <a:avLst/>
          </a:prstGeom>
        </p:spPr>
      </p:pic>
    </p:spTree>
    <p:extLst>
      <p:ext uri="{BB962C8B-B14F-4D97-AF65-F5344CB8AC3E}">
        <p14:creationId xmlns:p14="http://schemas.microsoft.com/office/powerpoint/2010/main" val="2458059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我与智能估值</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个人设计本课程原则：研究探索、简洁实用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课程目标：建立思路，产生思考，适当动手，引发兴趣</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59604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一些智能估值案例</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hlinkClick r:id="rId2"/>
              </a:rPr>
              <a:t>同花顺问财股票评估</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hlinkClick r:id="rId3"/>
              </a:rPr>
              <a:t>搜房网房天下二手房评估</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hlinkClick r:id="rId4"/>
              </a:rPr>
              <a:t>慢慢买</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5"/>
              </a:rPr>
              <a:t>58</a:t>
            </a:r>
            <a:r>
              <a:rPr lang="zh-CN" altLang="en-US" sz="2400" dirty="0">
                <a:latin typeface="华文楷体" panose="02010600040101010101" pitchFamily="2" charset="-122"/>
                <a:ea typeface="华文楷体" panose="02010600040101010101" pitchFamily="2" charset="-122"/>
                <a:hlinkClick r:id="rId5"/>
              </a:rPr>
              <a:t>同城二手车</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7799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一些估值行业的案例</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hlinkClick r:id="rId2"/>
              </a:rPr>
              <a:t>天健兴业智评云</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hlinkClick r:id="rId3"/>
              </a:rPr>
              <a:t>中联摩估云</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hlinkClick r:id="rId4"/>
              </a:rPr>
              <a:t>中山大学</a:t>
            </a:r>
            <a:r>
              <a:rPr lang="en-US" altLang="zh-CN" sz="2400" dirty="0">
                <a:latin typeface="华文楷体" panose="02010600040101010101" pitchFamily="2" charset="-122"/>
                <a:ea typeface="华文楷体" panose="02010600040101010101" pitchFamily="2" charset="-122"/>
                <a:hlinkClick r:id="rId4"/>
              </a:rPr>
              <a:t>Value Go</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hlinkClick r:id="rId5"/>
              </a:rPr>
              <a:t>老邵的实验空间</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89039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编程语言的选择</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个人使用</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并用其作为后续授课使用语言（取数相对友好）</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3825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简介及简单使用</a:t>
            </a:r>
            <a:endParaRPr lang="en-US" altLang="zh-CN" sz="2400" dirty="0">
              <a:latin typeface="华文楷体" panose="02010600040101010101" pitchFamily="2" charset="-122"/>
              <a:ea typeface="华文楷体" panose="02010600040101010101" pitchFamily="2" charset="-122"/>
            </a:endParaRPr>
          </a:p>
          <a:p>
            <a:pPr marL="0" indent="0" algn="l">
              <a:buNone/>
            </a:pPr>
            <a:r>
              <a:rPr lang="en-US" altLang="zh-CN" sz="1600" b="0" i="0" dirty="0">
                <a:solidFill>
                  <a:srgbClr val="333333"/>
                </a:solidFill>
                <a:effectLst/>
                <a:latin typeface="Helvetica Neue"/>
              </a:rPr>
              <a:t>Python</a:t>
            </a:r>
            <a:r>
              <a:rPr lang="zh-CN" altLang="en-US" sz="1600" b="0" i="0" dirty="0">
                <a:solidFill>
                  <a:srgbClr val="333333"/>
                </a:solidFill>
                <a:effectLst/>
                <a:latin typeface="Helvetica Neue"/>
              </a:rPr>
              <a:t>由</a:t>
            </a:r>
            <a:r>
              <a:rPr lang="zh-CN" altLang="en-US" sz="1600" b="0" i="0" u="none" strike="noStrike" dirty="0">
                <a:solidFill>
                  <a:srgbClr val="136EC2"/>
                </a:solidFill>
                <a:effectLst/>
                <a:latin typeface="Helvetica Neue"/>
                <a:hlinkClick r:id="rId2"/>
              </a:rPr>
              <a:t>荷兰</a:t>
            </a:r>
            <a:r>
              <a:rPr lang="zh-CN" altLang="en-US" sz="1600" b="0" i="0" u="none" strike="noStrike" dirty="0">
                <a:solidFill>
                  <a:srgbClr val="136EC2"/>
                </a:solidFill>
                <a:effectLst/>
                <a:latin typeface="Helvetica Neue"/>
                <a:hlinkClick r:id="rId3"/>
              </a:rPr>
              <a:t>数学</a:t>
            </a:r>
            <a:r>
              <a:rPr lang="zh-CN" altLang="en-US" sz="1600" b="0" i="0" dirty="0">
                <a:solidFill>
                  <a:srgbClr val="333333"/>
                </a:solidFill>
                <a:effectLst/>
                <a:latin typeface="Helvetica Neue"/>
              </a:rPr>
              <a:t>和</a:t>
            </a:r>
            <a:r>
              <a:rPr lang="zh-CN" altLang="en-US" sz="1600" b="0" i="0" u="none" strike="noStrike" dirty="0">
                <a:solidFill>
                  <a:srgbClr val="136EC2"/>
                </a:solidFill>
                <a:effectLst/>
                <a:latin typeface="Helvetica Neue"/>
                <a:hlinkClick r:id="rId4"/>
              </a:rPr>
              <a:t>计算机科学</a:t>
            </a:r>
            <a:r>
              <a:rPr lang="zh-CN" altLang="en-US" sz="1600" b="0" i="0" dirty="0">
                <a:solidFill>
                  <a:srgbClr val="333333"/>
                </a:solidFill>
                <a:effectLst/>
                <a:latin typeface="Helvetica Neue"/>
              </a:rPr>
              <a:t>研究学会的</a:t>
            </a:r>
            <a:r>
              <a:rPr lang="zh-CN" altLang="en-US" sz="1600" b="0" i="0" u="none" strike="noStrike" dirty="0">
                <a:solidFill>
                  <a:srgbClr val="136EC2"/>
                </a:solidFill>
                <a:effectLst/>
                <a:latin typeface="Helvetica Neue"/>
                <a:hlinkClick r:id="rId5"/>
              </a:rPr>
              <a:t>吉多</a:t>
            </a:r>
            <a:r>
              <a:rPr lang="en-US" altLang="zh-CN" sz="1600" b="0" i="0" u="none" strike="noStrike" dirty="0">
                <a:solidFill>
                  <a:srgbClr val="136EC2"/>
                </a:solidFill>
                <a:effectLst/>
                <a:latin typeface="Helvetica Neue"/>
                <a:hlinkClick r:id="rId5"/>
              </a:rPr>
              <a:t>·</a:t>
            </a:r>
            <a:r>
              <a:rPr lang="zh-CN" altLang="en-US" sz="1600" b="0" i="0" u="none" strike="noStrike" dirty="0">
                <a:solidFill>
                  <a:srgbClr val="136EC2"/>
                </a:solidFill>
                <a:effectLst/>
                <a:latin typeface="Helvetica Neue"/>
                <a:hlinkClick r:id="rId5"/>
              </a:rPr>
              <a:t>范罗苏姆</a:t>
            </a:r>
            <a:r>
              <a:rPr lang="zh-CN" altLang="en-US" sz="1600" b="0" i="0" dirty="0">
                <a:solidFill>
                  <a:srgbClr val="333333"/>
                </a:solidFill>
                <a:effectLst/>
                <a:latin typeface="Helvetica Neue"/>
              </a:rPr>
              <a:t> 于</a:t>
            </a:r>
            <a:r>
              <a:rPr lang="en-US" altLang="zh-CN" sz="1600" b="0" i="0" dirty="0">
                <a:solidFill>
                  <a:srgbClr val="333333"/>
                </a:solidFill>
                <a:effectLst/>
                <a:latin typeface="Helvetica Neue"/>
              </a:rPr>
              <a:t>1990 </a:t>
            </a:r>
            <a:r>
              <a:rPr lang="zh-CN" altLang="en-US" sz="1600" b="0" i="0" dirty="0">
                <a:solidFill>
                  <a:srgbClr val="333333"/>
                </a:solidFill>
                <a:effectLst/>
                <a:latin typeface="Helvetica Neue"/>
              </a:rPr>
              <a:t>年代初设计，作为一门叫做</a:t>
            </a:r>
            <a:r>
              <a:rPr lang="en-US" altLang="zh-CN" sz="1600" b="0" i="0" u="none" strike="noStrike" dirty="0">
                <a:solidFill>
                  <a:srgbClr val="136EC2"/>
                </a:solidFill>
                <a:effectLst/>
                <a:latin typeface="Helvetica Neue"/>
                <a:hlinkClick r:id="rId6"/>
              </a:rPr>
              <a:t>ABC</a:t>
            </a:r>
            <a:r>
              <a:rPr lang="zh-CN" altLang="en-US" sz="1600" b="0" i="0" u="none" strike="noStrike" dirty="0">
                <a:solidFill>
                  <a:srgbClr val="136EC2"/>
                </a:solidFill>
                <a:effectLst/>
                <a:latin typeface="Helvetica Neue"/>
                <a:hlinkClick r:id="rId6"/>
              </a:rPr>
              <a:t>语言</a:t>
            </a:r>
            <a:r>
              <a:rPr lang="zh-CN" altLang="en-US" sz="1600" b="0" i="0" dirty="0">
                <a:solidFill>
                  <a:srgbClr val="333333"/>
                </a:solidFill>
                <a:effectLst/>
                <a:latin typeface="Helvetica Neue"/>
              </a:rPr>
              <a:t>的替代品。</a:t>
            </a:r>
            <a:r>
              <a:rPr lang="zh-CN" altLang="en-US" sz="1600" b="0" i="0" baseline="30000" dirty="0">
                <a:solidFill>
                  <a:srgbClr val="3366CC"/>
                </a:solidFill>
                <a:effectLst/>
                <a:latin typeface="Helvetica Neue"/>
              </a:rPr>
              <a:t> </a:t>
            </a:r>
            <a:r>
              <a:rPr lang="en-US" altLang="zh-CN" sz="1600" b="0" i="0" baseline="30000" dirty="0">
                <a:solidFill>
                  <a:srgbClr val="3366CC"/>
                </a:solidFill>
                <a:effectLst/>
                <a:latin typeface="Helvetica Neue"/>
              </a:rPr>
              <a:t>[1]</a:t>
            </a:r>
            <a:r>
              <a:rPr lang="zh-CN" altLang="en-US" sz="1600" b="0" i="0" u="none" strike="noStrike" dirty="0">
                <a:solidFill>
                  <a:srgbClr val="136EC2"/>
                </a:solidFill>
                <a:effectLst/>
                <a:latin typeface="Helvetica Neue"/>
              </a:rPr>
              <a:t> </a:t>
            </a:r>
            <a:r>
              <a:rPr lang="en-US" altLang="zh-CN" sz="1600" b="0" i="0" dirty="0">
                <a:solidFill>
                  <a:srgbClr val="333333"/>
                </a:solidFill>
                <a:effectLst/>
                <a:latin typeface="Helvetica Neue"/>
              </a:rPr>
              <a:t>Python</a:t>
            </a:r>
            <a:r>
              <a:rPr lang="zh-CN" altLang="en-US" sz="1600" b="0" i="0" dirty="0">
                <a:solidFill>
                  <a:srgbClr val="333333"/>
                </a:solidFill>
                <a:effectLst/>
                <a:latin typeface="Helvetica Neue"/>
              </a:rPr>
              <a:t>提供了高效的高级</a:t>
            </a:r>
            <a:r>
              <a:rPr lang="zh-CN" altLang="en-US" sz="1600" b="0" i="0" u="none" strike="noStrike" dirty="0">
                <a:solidFill>
                  <a:srgbClr val="136EC2"/>
                </a:solidFill>
                <a:effectLst/>
                <a:latin typeface="Helvetica Neue"/>
                <a:hlinkClick r:id="rId7"/>
              </a:rPr>
              <a:t>数据结构</a:t>
            </a:r>
            <a:r>
              <a:rPr lang="zh-CN" altLang="en-US" sz="1600" b="0" i="0" dirty="0">
                <a:solidFill>
                  <a:srgbClr val="333333"/>
                </a:solidFill>
                <a:effectLst/>
                <a:latin typeface="Helvetica Neue"/>
              </a:rPr>
              <a:t>，还能简单有效地</a:t>
            </a:r>
            <a:r>
              <a:rPr lang="zh-CN" altLang="en-US" sz="1600" b="0" i="0" u="none" strike="noStrike" dirty="0">
                <a:solidFill>
                  <a:srgbClr val="136EC2"/>
                </a:solidFill>
                <a:effectLst/>
                <a:latin typeface="Helvetica Neue"/>
                <a:hlinkClick r:id="rId8"/>
              </a:rPr>
              <a:t>面向对象</a:t>
            </a:r>
            <a:r>
              <a:rPr lang="zh-CN" altLang="en-US" sz="1600" b="0" i="0" dirty="0">
                <a:solidFill>
                  <a:srgbClr val="333333"/>
                </a:solidFill>
                <a:effectLst/>
                <a:latin typeface="Helvetica Neue"/>
              </a:rPr>
              <a:t>编程。</a:t>
            </a:r>
            <a:r>
              <a:rPr lang="en-US" altLang="zh-CN" sz="1600" b="0" i="0" dirty="0">
                <a:solidFill>
                  <a:srgbClr val="333333"/>
                </a:solidFill>
                <a:effectLst/>
                <a:latin typeface="Helvetica Neue"/>
              </a:rPr>
              <a:t>Python</a:t>
            </a:r>
            <a:r>
              <a:rPr lang="zh-CN" altLang="en-US" sz="1600" b="0" i="0" dirty="0">
                <a:solidFill>
                  <a:srgbClr val="333333"/>
                </a:solidFill>
                <a:effectLst/>
                <a:latin typeface="Helvetica Neue"/>
              </a:rPr>
              <a:t>语法和动态类型，以及</a:t>
            </a:r>
            <a:r>
              <a:rPr lang="zh-CN" altLang="en-US" sz="1600" b="0" i="0" u="none" strike="noStrike" dirty="0">
                <a:solidFill>
                  <a:srgbClr val="136EC2"/>
                </a:solidFill>
                <a:effectLst/>
                <a:latin typeface="Helvetica Neue"/>
                <a:hlinkClick r:id="rId9"/>
              </a:rPr>
              <a:t>解释型语言</a:t>
            </a:r>
            <a:r>
              <a:rPr lang="zh-CN" altLang="en-US" sz="1600" b="0" i="0" dirty="0">
                <a:solidFill>
                  <a:srgbClr val="333333"/>
                </a:solidFill>
                <a:effectLst/>
                <a:latin typeface="Helvetica Neue"/>
              </a:rPr>
              <a:t>的本质，使它由于历史和文化上的原因，</a:t>
            </a:r>
            <a:r>
              <a:rPr lang="en-US" altLang="zh-CN" sz="1600" b="0" i="0" dirty="0">
                <a:solidFill>
                  <a:srgbClr val="333333"/>
                </a:solidFill>
                <a:effectLst/>
                <a:latin typeface="Helvetica Neue"/>
              </a:rPr>
              <a:t>Python</a:t>
            </a:r>
            <a:r>
              <a:rPr lang="zh-CN" altLang="en-US" sz="1600" b="0" i="0" dirty="0">
                <a:solidFill>
                  <a:srgbClr val="333333"/>
                </a:solidFill>
                <a:effectLst/>
                <a:latin typeface="Helvetica Neue"/>
              </a:rPr>
              <a:t>发展出了一个大型、活跃的科学计算及数据分析社区。在过去十年里，</a:t>
            </a:r>
            <a:r>
              <a:rPr lang="en-US" altLang="zh-CN" sz="1600" b="0" i="0" dirty="0">
                <a:solidFill>
                  <a:srgbClr val="333333"/>
                </a:solidFill>
                <a:effectLst/>
                <a:latin typeface="Helvetica Neue"/>
              </a:rPr>
              <a:t>Python</a:t>
            </a:r>
            <a:r>
              <a:rPr lang="zh-CN" altLang="en-US" sz="1600" b="0" i="0" dirty="0">
                <a:solidFill>
                  <a:srgbClr val="333333"/>
                </a:solidFill>
                <a:effectLst/>
                <a:latin typeface="Helvetica Neue"/>
              </a:rPr>
              <a:t>已经从一个最前沿或者说“后果自负”的科学计算语言，成为数据科学、机器学习和学术</a:t>
            </a:r>
            <a:r>
              <a:rPr lang="en-US" altLang="zh-CN" sz="1600" b="0" i="0" dirty="0">
                <a:solidFill>
                  <a:srgbClr val="333333"/>
                </a:solidFill>
                <a:effectLst/>
                <a:latin typeface="Helvetica Neue"/>
              </a:rPr>
              <a:t>/</a:t>
            </a:r>
            <a:r>
              <a:rPr lang="zh-CN" altLang="en-US" sz="1600" b="0" i="0" dirty="0">
                <a:solidFill>
                  <a:srgbClr val="333333"/>
                </a:solidFill>
                <a:effectLst/>
                <a:latin typeface="Helvetica Neue"/>
              </a:rPr>
              <a:t>工业界通用软件开发等领域最为重要的语言之一</a:t>
            </a:r>
            <a:r>
              <a:rPr lang="zh-CN" altLang="en-US" sz="1600" b="0" i="0" baseline="30000" dirty="0">
                <a:solidFill>
                  <a:srgbClr val="3366CC"/>
                </a:solidFill>
                <a:effectLst/>
                <a:latin typeface="Helvetica Neue"/>
              </a:rPr>
              <a:t> </a:t>
            </a:r>
            <a:endParaRPr lang="zh-CN" altLang="en-US" sz="1600" b="0" i="0" dirty="0">
              <a:solidFill>
                <a:srgbClr val="333333"/>
              </a:solidFill>
              <a:effectLst/>
              <a:latin typeface="Helvetica Neue"/>
            </a:endParaRPr>
          </a:p>
          <a:p>
            <a:pPr marL="0" indent="0" algn="l">
              <a:buNone/>
            </a:pPr>
            <a:r>
              <a:rPr lang="en-US" altLang="zh-CN" sz="1600" b="0" i="0" dirty="0">
                <a:solidFill>
                  <a:srgbClr val="333333"/>
                </a:solidFill>
                <a:effectLst/>
                <a:latin typeface="Helvetica Neue"/>
              </a:rPr>
              <a:t>Python</a:t>
            </a:r>
            <a:r>
              <a:rPr lang="zh-CN" altLang="en-US" sz="1600" b="0" i="0" dirty="0">
                <a:solidFill>
                  <a:srgbClr val="333333"/>
                </a:solidFill>
                <a:effectLst/>
                <a:latin typeface="Helvetica Neue"/>
              </a:rPr>
              <a:t>具有简单易学、开源、解释性、面向对象、可扩展性和丰富的支撑库等特点，其应用也非常广泛，包括用于科学计算、数据处理与分析、图形图像与文本处理、数据库与网络编程、网络爬虫、机器学习、多媒体应用、图形用户界面、系统开发等。</a:t>
            </a:r>
            <a:endParaRPr lang="en-US" altLang="zh-CN" sz="1600" baseline="30000" dirty="0">
              <a:solidFill>
                <a:srgbClr val="3366CC"/>
              </a:solidFill>
              <a:latin typeface="Helvetica Neue"/>
            </a:endParaRPr>
          </a:p>
          <a:p>
            <a:pPr marL="0" indent="0" algn="l">
              <a:buNone/>
            </a:pPr>
            <a:endParaRPr lang="en-US" altLang="zh-CN" sz="1600" b="0" i="0" dirty="0">
              <a:solidFill>
                <a:srgbClr val="333333"/>
              </a:solidFill>
              <a:effectLst/>
              <a:latin typeface="Helvetica Neue"/>
            </a:endParaRPr>
          </a:p>
          <a:p>
            <a:pPr marL="0" indent="0" algn="l">
              <a:buNone/>
            </a:pPr>
            <a:r>
              <a:rPr lang="zh-CN" altLang="en-US" sz="1600" b="0" i="0" dirty="0">
                <a:solidFill>
                  <a:srgbClr val="333333"/>
                </a:solidFill>
                <a:effectLst/>
                <a:latin typeface="Helvetica Neue"/>
              </a:rPr>
              <a:t>核心：</a:t>
            </a:r>
            <a:r>
              <a:rPr lang="zh-CN" altLang="en-US" sz="1600" b="1" i="0" dirty="0">
                <a:solidFill>
                  <a:srgbClr val="333333"/>
                </a:solidFill>
                <a:effectLst/>
                <a:latin typeface="Helvetica Neue"/>
              </a:rPr>
              <a:t>开源、积木式、高扩展性</a:t>
            </a: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8733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38F8E9B0-9512-77DB-F559-83A949F18718}"/>
              </a:ext>
            </a:extLst>
          </p:cNvPr>
          <p:cNvPicPr>
            <a:picLocks noChangeAspect="1"/>
          </p:cNvPicPr>
          <p:nvPr/>
        </p:nvPicPr>
        <p:blipFill>
          <a:blip r:embed="rId2"/>
          <a:stretch>
            <a:fillRect/>
          </a:stretch>
        </p:blipFill>
        <p:spPr>
          <a:xfrm>
            <a:off x="1083733" y="1690688"/>
            <a:ext cx="10270067" cy="4415978"/>
          </a:xfrm>
          <a:prstGeom prst="rect">
            <a:avLst/>
          </a:prstGeom>
        </p:spPr>
      </p:pic>
      <p:sp>
        <p:nvSpPr>
          <p:cNvPr id="8" name="文本框 7">
            <a:extLst>
              <a:ext uri="{FF2B5EF4-FFF2-40B4-BE49-F238E27FC236}">
                <a16:creationId xmlns:a16="http://schemas.microsoft.com/office/drawing/2014/main" id="{E4CF1A0E-CCEA-9EF6-CDA9-DB215BF94BD1}"/>
              </a:ext>
            </a:extLst>
          </p:cNvPr>
          <p:cNvSpPr txBox="1"/>
          <p:nvPr/>
        </p:nvSpPr>
        <p:spPr>
          <a:xfrm>
            <a:off x="982133" y="6123543"/>
            <a:ext cx="6096000" cy="369332"/>
          </a:xfrm>
          <a:prstGeom prst="rect">
            <a:avLst/>
          </a:prstGeom>
          <a:noFill/>
        </p:spPr>
        <p:txBody>
          <a:bodyPr wrap="square">
            <a:spAutoFit/>
          </a:bodyPr>
          <a:lstStyle/>
          <a:p>
            <a:r>
              <a:rPr lang="zh-CN" altLang="en-US" dirty="0"/>
              <a:t>来源：https://www.tiobe.com/tiobe-index/</a:t>
            </a:r>
          </a:p>
        </p:txBody>
      </p:sp>
      <p:sp>
        <p:nvSpPr>
          <p:cNvPr id="10" name="文本框 9">
            <a:extLst>
              <a:ext uri="{FF2B5EF4-FFF2-40B4-BE49-F238E27FC236}">
                <a16:creationId xmlns:a16="http://schemas.microsoft.com/office/drawing/2014/main" id="{5B23F06B-0455-0E46-48C2-36BCA1212755}"/>
              </a:ext>
            </a:extLst>
          </p:cNvPr>
          <p:cNvSpPr txBox="1"/>
          <p:nvPr/>
        </p:nvSpPr>
        <p:spPr>
          <a:xfrm>
            <a:off x="2777067" y="1338233"/>
            <a:ext cx="6096000" cy="369332"/>
          </a:xfrm>
          <a:prstGeom prst="rect">
            <a:avLst/>
          </a:prstGeom>
          <a:noFill/>
        </p:spPr>
        <p:txBody>
          <a:bodyPr wrap="square">
            <a:spAutoFit/>
          </a:bodyPr>
          <a:lstStyle/>
          <a:p>
            <a:pPr algn="ctr"/>
            <a:r>
              <a:rPr lang="en-US" altLang="zh-CN" dirty="0"/>
              <a:t>2023</a:t>
            </a:r>
            <a:r>
              <a:rPr lang="zh-CN" altLang="en-US" dirty="0"/>
              <a:t>年</a:t>
            </a:r>
            <a:r>
              <a:rPr lang="en-US" altLang="zh-CN" dirty="0"/>
              <a:t>2</a:t>
            </a:r>
            <a:r>
              <a:rPr lang="zh-CN" altLang="en-US" dirty="0"/>
              <a:t>月编程语言排行</a:t>
            </a:r>
          </a:p>
        </p:txBody>
      </p:sp>
    </p:spTree>
    <p:extLst>
      <p:ext uri="{BB962C8B-B14F-4D97-AF65-F5344CB8AC3E}">
        <p14:creationId xmlns:p14="http://schemas.microsoft.com/office/powerpoint/2010/main" val="1068136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5B19A35-5FE6-D4DA-71C3-3485F2167DDD}"/>
              </a:ext>
            </a:extLst>
          </p:cNvPr>
          <p:cNvPicPr>
            <a:picLocks noChangeAspect="1"/>
          </p:cNvPicPr>
          <p:nvPr/>
        </p:nvPicPr>
        <p:blipFill>
          <a:blip r:embed="rId2"/>
          <a:stretch>
            <a:fillRect/>
          </a:stretch>
        </p:blipFill>
        <p:spPr>
          <a:xfrm>
            <a:off x="1003045" y="1608708"/>
            <a:ext cx="9996594" cy="4148625"/>
          </a:xfrm>
          <a:prstGeom prst="rect">
            <a:avLst/>
          </a:prstGeom>
        </p:spPr>
      </p:pic>
      <p:sp>
        <p:nvSpPr>
          <p:cNvPr id="7" name="文本框 6">
            <a:extLst>
              <a:ext uri="{FF2B5EF4-FFF2-40B4-BE49-F238E27FC236}">
                <a16:creationId xmlns:a16="http://schemas.microsoft.com/office/drawing/2014/main" id="{7E34E042-952C-2377-B9E4-A123FA0DE3BE}"/>
              </a:ext>
            </a:extLst>
          </p:cNvPr>
          <p:cNvSpPr txBox="1"/>
          <p:nvPr/>
        </p:nvSpPr>
        <p:spPr>
          <a:xfrm>
            <a:off x="1003045" y="5979610"/>
            <a:ext cx="6096000" cy="369332"/>
          </a:xfrm>
          <a:prstGeom prst="rect">
            <a:avLst/>
          </a:prstGeom>
          <a:noFill/>
        </p:spPr>
        <p:txBody>
          <a:bodyPr wrap="square">
            <a:spAutoFit/>
          </a:bodyPr>
          <a:lstStyle/>
          <a:p>
            <a:r>
              <a:rPr lang="zh-CN" altLang="en-US" dirty="0"/>
              <a:t>来源：https://www.tiobe.com/tiobe-index/</a:t>
            </a:r>
          </a:p>
        </p:txBody>
      </p:sp>
    </p:spTree>
    <p:extLst>
      <p:ext uri="{BB962C8B-B14F-4D97-AF65-F5344CB8AC3E}">
        <p14:creationId xmlns:p14="http://schemas.microsoft.com/office/powerpoint/2010/main" val="622609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sz="4400" dirty="0">
                <a:latin typeface="华文楷体" panose="02010600040101010101" pitchFamily="2" charset="-122"/>
                <a:ea typeface="华文楷体" panose="02010600040101010101" pitchFamily="2" charset="-122"/>
              </a:rPr>
              <a:t>什么是智能估值</a:t>
            </a:r>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838200" y="1825625"/>
            <a:ext cx="10515600" cy="4667250"/>
          </a:xfrm>
        </p:spPr>
        <p:txBody>
          <a:bodyPr anchor="t">
            <a:noAutofit/>
          </a:bodyPr>
          <a:lstStyle/>
          <a:p>
            <a:pPr marL="0" indent="0" algn="ctr">
              <a:lnSpc>
                <a:spcPct val="100000"/>
              </a:lnSpc>
              <a:spcBef>
                <a:spcPts val="600"/>
              </a:spcBef>
              <a:spcAft>
                <a:spcPts val="600"/>
              </a:spcAft>
              <a:buNone/>
            </a:pPr>
            <a:endParaRPr lang="en-US" altLang="zh-CN" sz="3600" dirty="0">
              <a:latin typeface="华文楷体" panose="02010600040101010101" pitchFamily="2" charset="-122"/>
              <a:ea typeface="华文楷体" panose="02010600040101010101" pitchFamily="2" charset="-122"/>
            </a:endParaRPr>
          </a:p>
          <a:p>
            <a:pPr marL="0" indent="0" algn="ctr">
              <a:lnSpc>
                <a:spcPct val="100000"/>
              </a:lnSpc>
              <a:spcBef>
                <a:spcPts val="600"/>
              </a:spcBef>
              <a:spcAft>
                <a:spcPts val="600"/>
              </a:spcAft>
              <a:buNone/>
            </a:pPr>
            <a:endParaRPr lang="en-US" altLang="zh-CN" sz="3600" dirty="0">
              <a:latin typeface="华文楷体" panose="02010600040101010101" pitchFamily="2" charset="-122"/>
              <a:ea typeface="华文楷体" panose="02010600040101010101" pitchFamily="2" charset="-122"/>
            </a:endParaRPr>
          </a:p>
          <a:p>
            <a:pPr marL="0" indent="0" algn="ctr">
              <a:lnSpc>
                <a:spcPct val="100000"/>
              </a:lnSpc>
              <a:spcBef>
                <a:spcPts val="600"/>
              </a:spcBef>
              <a:spcAft>
                <a:spcPts val="600"/>
              </a:spcAft>
              <a:buNone/>
            </a:pPr>
            <a:r>
              <a:rPr lang="zh-CN" altLang="en-US" sz="3600" dirty="0">
                <a:latin typeface="华文楷体" panose="02010600040101010101" pitchFamily="2" charset="-122"/>
                <a:ea typeface="华文楷体" panose="02010600040101010101" pitchFamily="2" charset="-122"/>
              </a:rPr>
              <a:t>什么是智能估值？</a:t>
            </a:r>
            <a:endParaRPr lang="en-US" altLang="zh-CN" sz="3600" dirty="0">
              <a:latin typeface="华文楷体" panose="02010600040101010101" pitchFamily="2" charset="-122"/>
              <a:ea typeface="华文楷体" panose="02010600040101010101" pitchFamily="2" charset="-122"/>
            </a:endParaRPr>
          </a:p>
        </p:txBody>
      </p:sp>
      <p:sp>
        <p:nvSpPr>
          <p:cNvPr id="4" name="思想气泡: 云 3">
            <a:extLst>
              <a:ext uri="{FF2B5EF4-FFF2-40B4-BE49-F238E27FC236}">
                <a16:creationId xmlns:a16="http://schemas.microsoft.com/office/drawing/2014/main" id="{63CF8C23-B5BA-DFB3-FDE9-1600D23F0381}"/>
              </a:ext>
            </a:extLst>
          </p:cNvPr>
          <p:cNvSpPr/>
          <p:nvPr/>
        </p:nvSpPr>
        <p:spPr>
          <a:xfrm>
            <a:off x="3341078" y="3030415"/>
            <a:ext cx="914400" cy="61264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4134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2"/>
              </a:rPr>
              <a:t>XKCD</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B01FFD29-3795-48CF-ADE7-7E17A137DD33}"/>
              </a:ext>
            </a:extLst>
          </p:cNvPr>
          <p:cNvPicPr>
            <a:picLocks noChangeAspect="1"/>
          </p:cNvPicPr>
          <p:nvPr/>
        </p:nvPicPr>
        <p:blipFill>
          <a:blip r:embed="rId3"/>
          <a:stretch>
            <a:fillRect/>
          </a:stretch>
        </p:blipFill>
        <p:spPr>
          <a:xfrm>
            <a:off x="5820467" y="371857"/>
            <a:ext cx="5533333" cy="6114286"/>
          </a:xfrm>
          <a:prstGeom prst="rect">
            <a:avLst/>
          </a:prstGeom>
        </p:spPr>
      </p:pic>
    </p:spTree>
    <p:extLst>
      <p:ext uri="{BB962C8B-B14F-4D97-AF65-F5344CB8AC3E}">
        <p14:creationId xmlns:p14="http://schemas.microsoft.com/office/powerpoint/2010/main" val="590910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简介及简单使用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这里介绍一种非常方便的安装方法</a:t>
            </a:r>
            <a:r>
              <a:rPr lang="en-US" altLang="zh-CN" sz="2400" dirty="0">
                <a:latin typeface="华文楷体" panose="02010600040101010101" pitchFamily="2" charset="-122"/>
                <a:ea typeface="华文楷体" panose="02010600040101010101" pitchFamily="2" charset="-122"/>
              </a:rPr>
              <a:t>——Anaconda</a:t>
            </a:r>
            <a:r>
              <a:rPr lang="zh-CN" altLang="en-US" sz="2400" dirty="0">
                <a:latin typeface="华文楷体" panose="02010600040101010101" pitchFamily="2" charset="-122"/>
                <a:ea typeface="华文楷体" panose="02010600040101010101" pitchFamily="2" charset="-122"/>
              </a:rPr>
              <a:t>安装。</a:t>
            </a:r>
            <a:r>
              <a:rPr lang="en-US" altLang="zh-CN" sz="2400" dirty="0">
                <a:latin typeface="华文楷体" panose="02010600040101010101" pitchFamily="2" charset="-122"/>
                <a:ea typeface="华文楷体" panose="02010600040101010101" pitchFamily="2" charset="-122"/>
              </a:rPr>
              <a:t>Anaconda</a:t>
            </a:r>
            <a:r>
              <a:rPr lang="zh-CN" altLang="en-US" sz="2400" dirty="0">
                <a:latin typeface="华文楷体" panose="02010600040101010101" pitchFamily="2" charset="-122"/>
                <a:ea typeface="华文楷体" panose="02010600040101010101" pitchFamily="2" charset="-122"/>
              </a:rPr>
              <a:t>是</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的一个发行版本，安装好了</a:t>
            </a:r>
            <a:r>
              <a:rPr lang="en-US" altLang="zh-CN" sz="2400" dirty="0">
                <a:latin typeface="华文楷体" panose="02010600040101010101" pitchFamily="2" charset="-122"/>
                <a:ea typeface="华文楷体" panose="02010600040101010101" pitchFamily="2" charset="-122"/>
              </a:rPr>
              <a:t>Anaconda</a:t>
            </a:r>
            <a:r>
              <a:rPr lang="zh-CN" altLang="en-US" sz="2400" dirty="0">
                <a:latin typeface="华文楷体" panose="02010600040101010101" pitchFamily="2" charset="-122"/>
                <a:ea typeface="华文楷体" panose="02010600040101010101" pitchFamily="2" charset="-122"/>
              </a:rPr>
              <a:t>就相当于安装好了</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，并且里面还集成了很多关于</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科学计算的第三方库。在浏览器中打开</a:t>
            </a:r>
            <a:r>
              <a:rPr lang="en-US" altLang="zh-CN" sz="2400" dirty="0">
                <a:latin typeface="华文楷体" panose="02010600040101010101" pitchFamily="2" charset="-122"/>
                <a:ea typeface="华文楷体" panose="02010600040101010101" pitchFamily="2" charset="-122"/>
              </a:rPr>
              <a:t>Anaconda</a:t>
            </a:r>
            <a:r>
              <a:rPr lang="zh-CN" altLang="en-US" sz="2400" dirty="0">
                <a:latin typeface="华文楷体" panose="02010600040101010101" pitchFamily="2" charset="-122"/>
                <a:ea typeface="华文楷体" panose="02010600040101010101" pitchFamily="2" charset="-122"/>
              </a:rPr>
              <a:t>的官网下载地址：</a:t>
            </a:r>
            <a:r>
              <a:rPr lang="en-US" altLang="zh-CN" sz="2400" dirty="0">
                <a:latin typeface="华文楷体" panose="02010600040101010101" pitchFamily="2" charset="-122"/>
                <a:ea typeface="华文楷体" panose="02010600040101010101" pitchFamily="2" charset="-122"/>
              </a:rPr>
              <a:t>https://www.anaconda.com/download/</a:t>
            </a:r>
            <a:r>
              <a:rPr lang="zh-CN" altLang="en-US" sz="2400" dirty="0">
                <a:latin typeface="华文楷体" panose="02010600040101010101" pitchFamily="2" charset="-122"/>
                <a:ea typeface="华文楷体" panose="02010600040101010101" pitchFamily="2" charset="-122"/>
              </a:rPr>
              <a:t>，或者在搜索引擎中搜索</a:t>
            </a:r>
            <a:r>
              <a:rPr lang="en-US" altLang="zh-CN" sz="2400" dirty="0">
                <a:latin typeface="华文楷体" panose="02010600040101010101" pitchFamily="2" charset="-122"/>
                <a:ea typeface="华文楷体" panose="02010600040101010101" pitchFamily="2" charset="-122"/>
              </a:rPr>
              <a:t>Anaconda</a:t>
            </a:r>
            <a:r>
              <a:rPr lang="zh-CN" altLang="en-US" sz="2400" dirty="0">
                <a:latin typeface="华文楷体" panose="02010600040101010101" pitchFamily="2" charset="-122"/>
                <a:ea typeface="华文楷体" panose="02010600040101010101" pitchFamily="2" charset="-122"/>
              </a:rPr>
              <a:t>，进入官网，根据当前操作系统配置选择相应的版本下载即可。</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22874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简介及简单使用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开发环境众多，不同的开发环境其配置难度与复杂度也不尽相同。</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介绍一种简便安装法</a:t>
            </a:r>
            <a:r>
              <a:rPr lang="en-US" altLang="zh-CN" sz="2400" dirty="0">
                <a:latin typeface="华文楷体" panose="02010600040101010101" pitchFamily="2" charset="-122"/>
                <a:ea typeface="华文楷体" panose="02010600040101010101" pitchFamily="2" charset="-122"/>
              </a:rPr>
              <a:t>-Anaconda</a:t>
            </a:r>
            <a:r>
              <a:rPr lang="zh-CN" altLang="en-US" sz="2400" dirty="0">
                <a:latin typeface="华文楷体" panose="02010600040101010101" pitchFamily="2" charset="-122"/>
                <a:ea typeface="华文楷体" panose="02010600040101010101" pitchFamily="2" charset="-122"/>
              </a:rPr>
              <a:t>整合包。</a:t>
            </a:r>
            <a:r>
              <a:rPr lang="en-US" altLang="zh-CN" sz="2400" dirty="0">
                <a:latin typeface="华文楷体" panose="02010600040101010101" pitchFamily="2" charset="-122"/>
                <a:ea typeface="华文楷体" panose="02010600040101010101" pitchFamily="2" charset="-122"/>
              </a:rPr>
              <a:t>Anaconda</a:t>
            </a:r>
            <a:r>
              <a:rPr lang="zh-CN" altLang="en-US" sz="2400" dirty="0">
                <a:latin typeface="华文楷体" panose="02010600040101010101" pitchFamily="2" charset="-122"/>
                <a:ea typeface="华文楷体" panose="02010600040101010101" pitchFamily="2" charset="-122"/>
              </a:rPr>
              <a:t>是</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的一个发行版本，里面集成了</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本体、部分种类的编译器和很多科学计算相关的第三方库。官网下载地址：</a:t>
            </a:r>
            <a:r>
              <a:rPr lang="en-US" altLang="zh-CN" sz="2400" dirty="0">
                <a:latin typeface="华文楷体" panose="02010600040101010101" pitchFamily="2" charset="-122"/>
                <a:ea typeface="华文楷体" panose="02010600040101010101" pitchFamily="2" charset="-122"/>
              </a:rPr>
              <a:t>https://www.anaconda.com/download/</a:t>
            </a:r>
            <a:r>
              <a:rPr lang="zh-CN" altLang="en-US" sz="2400" dirty="0">
                <a:latin typeface="华文楷体" panose="02010600040101010101" pitchFamily="2" charset="-122"/>
                <a:ea typeface="华文楷体" panose="02010600040101010101" pitchFamily="2" charset="-122"/>
              </a:rPr>
              <a:t>，根据当前操作系统配置选择相应的版本下载即可。</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55898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简介及简单使用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为了省略虚拟环境部分介绍，建议安装时勾选上面设置</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ED49975D-6CAC-40C1-8FEB-133241C57F95}"/>
              </a:ext>
            </a:extLst>
          </p:cNvPr>
          <p:cNvPicPr>
            <a:picLocks noChangeAspect="1"/>
          </p:cNvPicPr>
          <p:nvPr/>
        </p:nvPicPr>
        <p:blipFill>
          <a:blip r:embed="rId2"/>
          <a:stretch>
            <a:fillRect/>
          </a:stretch>
        </p:blipFill>
        <p:spPr>
          <a:xfrm>
            <a:off x="2491530" y="2743112"/>
            <a:ext cx="7063904" cy="4052305"/>
          </a:xfrm>
          <a:prstGeom prst="rect">
            <a:avLst/>
          </a:prstGeom>
        </p:spPr>
      </p:pic>
    </p:spTree>
    <p:extLst>
      <p:ext uri="{BB962C8B-B14F-4D97-AF65-F5344CB8AC3E}">
        <p14:creationId xmlns:p14="http://schemas.microsoft.com/office/powerpoint/2010/main" val="1057022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简介及简单使用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现在，让我们来确定所有设置是否都正确。点击开始菜单，选择命令提示符或输入</a:t>
            </a:r>
            <a:r>
              <a:rPr lang="en-US" altLang="zh-CN" sz="2400" dirty="0" err="1">
                <a:latin typeface="华文楷体" panose="02010600040101010101" pitchFamily="2" charset="-122"/>
                <a:ea typeface="华文楷体" panose="02010600040101010101" pitchFamily="2" charset="-122"/>
              </a:rPr>
              <a:t>cmd</a:t>
            </a:r>
            <a:r>
              <a:rPr lang="zh-CN" altLang="en-US" sz="2400" dirty="0">
                <a:latin typeface="华文楷体" panose="02010600040101010101" pitchFamily="2" charset="-122"/>
                <a:ea typeface="华文楷体" panose="02010600040101010101" pitchFamily="2" charset="-122"/>
              </a:rPr>
              <a:t>。通过输入</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来启动</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解释器。你应该可以看到符合你下载的</a:t>
            </a:r>
            <a:r>
              <a:rPr lang="en-US" altLang="zh-CN" sz="2400" dirty="0">
                <a:latin typeface="华文楷体" panose="02010600040101010101" pitchFamily="2" charset="-122"/>
                <a:ea typeface="华文楷体" panose="02010600040101010101" pitchFamily="2" charset="-122"/>
              </a:rPr>
              <a:t>Anaconda</a:t>
            </a:r>
            <a:r>
              <a:rPr lang="zh-CN" altLang="en-US" sz="2400" dirty="0">
                <a:latin typeface="华文楷体" panose="02010600040101010101" pitchFamily="2" charset="-122"/>
                <a:ea typeface="华文楷体" panose="02010600040101010101" pitchFamily="2" charset="-122"/>
              </a:rPr>
              <a:t>版本的信息：</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732F6A16-72A8-469F-A651-C69E227B734F}"/>
              </a:ext>
            </a:extLst>
          </p:cNvPr>
          <p:cNvPicPr>
            <a:picLocks noChangeAspect="1"/>
          </p:cNvPicPr>
          <p:nvPr/>
        </p:nvPicPr>
        <p:blipFill>
          <a:blip r:embed="rId2"/>
          <a:stretch>
            <a:fillRect/>
          </a:stretch>
        </p:blipFill>
        <p:spPr>
          <a:xfrm>
            <a:off x="901962" y="3633812"/>
            <a:ext cx="9314286" cy="2476190"/>
          </a:xfrm>
          <a:prstGeom prst="rect">
            <a:avLst/>
          </a:prstGeom>
        </p:spPr>
      </p:pic>
    </p:spTree>
    <p:extLst>
      <p:ext uri="{BB962C8B-B14F-4D97-AF65-F5344CB8AC3E}">
        <p14:creationId xmlns:p14="http://schemas.microsoft.com/office/powerpoint/2010/main" val="4219259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简介及简单使用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为了方便教学</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课程中编译器使用：</a:t>
            </a:r>
            <a:r>
              <a:rPr lang="en-US" altLang="zh-CN" sz="2400" dirty="0" err="1">
                <a:latin typeface="华文楷体" panose="02010600040101010101" pitchFamily="2" charset="-122"/>
                <a:ea typeface="华文楷体" panose="02010600040101010101" pitchFamily="2" charset="-122"/>
              </a:rPr>
              <a:t>Jupyter</a:t>
            </a:r>
            <a:r>
              <a:rPr lang="en-US" altLang="zh-CN" sz="2400" dirty="0">
                <a:latin typeface="华文楷体" panose="02010600040101010101" pitchFamily="2" charset="-122"/>
                <a:ea typeface="华文楷体" panose="02010600040101010101" pitchFamily="2" charset="-122"/>
              </a:rPr>
              <a:t> Notebook</a:t>
            </a: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这是一种交互式的文档类型，可以用于编写代码、文本（可以带标记）、数据可视化以及其他输出。</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的</a:t>
            </a:r>
            <a:r>
              <a:rPr lang="en-US" altLang="zh-CN" sz="2400" dirty="0" err="1">
                <a:latin typeface="华文楷体" panose="02010600040101010101" pitchFamily="2" charset="-122"/>
                <a:ea typeface="华文楷体" panose="02010600040101010101" pitchFamily="2" charset="-122"/>
              </a:rPr>
              <a:t>Jupyter</a:t>
            </a:r>
            <a:r>
              <a:rPr lang="zh-CN" altLang="en-US" sz="2400" dirty="0">
                <a:latin typeface="华文楷体" panose="02010600040101010101" pitchFamily="2" charset="-122"/>
                <a:ea typeface="华文楷体" panose="02010600040101010101" pitchFamily="2" charset="-122"/>
              </a:rPr>
              <a:t>内核使用</a:t>
            </a:r>
            <a:r>
              <a:rPr lang="en-US" altLang="zh-CN" sz="2400" dirty="0" err="1">
                <a:latin typeface="华文楷体" panose="02010600040101010101" pitchFamily="2" charset="-122"/>
                <a:ea typeface="华文楷体" panose="02010600040101010101" pitchFamily="2" charset="-122"/>
              </a:rPr>
              <a:t>Ipython</a:t>
            </a:r>
            <a:r>
              <a:rPr lang="zh-CN" altLang="en-US" sz="2400" dirty="0">
                <a:latin typeface="华文楷体" panose="02010600040101010101" pitchFamily="2" charset="-122"/>
                <a:ea typeface="华文楷体" panose="02010600040101010101" pitchFamily="2" charset="-122"/>
              </a:rPr>
              <a:t>系统进行内部活动。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其他主流编译器也可以自行检索使用。个人日常使用</a:t>
            </a:r>
            <a:r>
              <a:rPr lang="en-US" altLang="zh-CN" sz="2400" dirty="0" err="1">
                <a:latin typeface="华文楷体" panose="02010600040101010101" pitchFamily="2" charset="-122"/>
                <a:ea typeface="华文楷体" panose="02010600040101010101" pitchFamily="2" charset="-122"/>
              </a:rPr>
              <a:t>Vscode+Jupyter</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需要启动</a:t>
            </a:r>
            <a:r>
              <a:rPr lang="en-US" altLang="zh-CN" sz="2400" dirty="0" err="1">
                <a:latin typeface="华文楷体" panose="02010600040101010101" pitchFamily="2" charset="-122"/>
                <a:ea typeface="华文楷体" panose="02010600040101010101" pitchFamily="2" charset="-122"/>
              </a:rPr>
              <a:t>Jupyter</a:t>
            </a:r>
            <a:r>
              <a:rPr lang="zh-CN" altLang="en-US" sz="2400" dirty="0">
                <a:latin typeface="华文楷体" panose="02010600040101010101" pitchFamily="2" charset="-122"/>
                <a:ea typeface="华文楷体" panose="02010600040101010101" pitchFamily="2" charset="-122"/>
              </a:rPr>
              <a:t>时，可以在此电脑</a:t>
            </a:r>
            <a:r>
              <a:rPr lang="en-US" altLang="zh-CN" sz="2400" dirty="0">
                <a:latin typeface="华文楷体" panose="02010600040101010101" pitchFamily="2" charset="-122"/>
                <a:ea typeface="华文楷体" panose="02010600040101010101" pitchFamily="2" charset="-122"/>
              </a:rPr>
              <a:t>-&gt;</a:t>
            </a:r>
            <a:r>
              <a:rPr lang="zh-CN" altLang="en-US" sz="2400" dirty="0">
                <a:latin typeface="华文楷体" panose="02010600040101010101" pitchFamily="2" charset="-122"/>
                <a:ea typeface="华文楷体" panose="02010600040101010101" pitchFamily="2" charset="-122"/>
              </a:rPr>
              <a:t>作业文件夹路径中输入</a:t>
            </a:r>
            <a:r>
              <a:rPr lang="en-US" altLang="zh-CN" sz="2400" dirty="0" err="1">
                <a:latin typeface="华文楷体" panose="02010600040101010101" pitchFamily="2" charset="-122"/>
                <a:ea typeface="华文楷体" panose="02010600040101010101" pitchFamily="2" charset="-122"/>
              </a:rPr>
              <a:t>jupyter</a:t>
            </a:r>
            <a:r>
              <a:rPr lang="en-US" altLang="zh-CN" sz="2400" dirty="0">
                <a:latin typeface="华文楷体" panose="02010600040101010101" pitchFamily="2" charset="-122"/>
                <a:ea typeface="华文楷体" panose="02010600040101010101" pitchFamily="2" charset="-122"/>
              </a:rPr>
              <a:t> notebook</a:t>
            </a:r>
            <a:r>
              <a:rPr lang="zh-CN" altLang="en-US" sz="2400" dirty="0">
                <a:latin typeface="华文楷体" panose="02010600040101010101" pitchFamily="2" charset="-122"/>
                <a:ea typeface="华文楷体" panose="02010600040101010101" pitchFamily="2" charset="-122"/>
              </a:rPr>
              <a:t>命令：</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53406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8F4C4A7B-5A4C-7C52-3C70-54408B50EEA8}"/>
              </a:ext>
            </a:extLst>
          </p:cNvPr>
          <p:cNvPicPr>
            <a:picLocks noChangeAspect="1"/>
          </p:cNvPicPr>
          <p:nvPr/>
        </p:nvPicPr>
        <p:blipFill>
          <a:blip r:embed="rId2"/>
          <a:stretch>
            <a:fillRect/>
          </a:stretch>
        </p:blipFill>
        <p:spPr>
          <a:xfrm>
            <a:off x="881714" y="1472448"/>
            <a:ext cx="10428571" cy="4895238"/>
          </a:xfrm>
          <a:prstGeom prst="rect">
            <a:avLst/>
          </a:prstGeom>
        </p:spPr>
      </p:pic>
    </p:spTree>
    <p:extLst>
      <p:ext uri="{BB962C8B-B14F-4D97-AF65-F5344CB8AC3E}">
        <p14:creationId xmlns:p14="http://schemas.microsoft.com/office/powerpoint/2010/main" val="2667443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15E3E4C9-D916-8767-4646-DE8A9193822A}"/>
              </a:ext>
            </a:extLst>
          </p:cNvPr>
          <p:cNvPicPr>
            <a:picLocks noChangeAspect="1"/>
          </p:cNvPicPr>
          <p:nvPr/>
        </p:nvPicPr>
        <p:blipFill>
          <a:blip r:embed="rId2"/>
          <a:stretch>
            <a:fillRect/>
          </a:stretch>
        </p:blipFill>
        <p:spPr>
          <a:xfrm>
            <a:off x="1006907" y="1397332"/>
            <a:ext cx="11185093" cy="5172802"/>
          </a:xfrm>
          <a:prstGeom prst="rect">
            <a:avLst/>
          </a:prstGeom>
        </p:spPr>
      </p:pic>
    </p:spTree>
    <p:extLst>
      <p:ext uri="{BB962C8B-B14F-4D97-AF65-F5344CB8AC3E}">
        <p14:creationId xmlns:p14="http://schemas.microsoft.com/office/powerpoint/2010/main" val="4293313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简介及简单使用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err="1">
                <a:latin typeface="华文楷体" panose="02010600040101010101" pitchFamily="2" charset="-122"/>
                <a:ea typeface="华文楷体" panose="02010600040101010101" pitchFamily="2" charset="-122"/>
              </a:rPr>
              <a:t>Jupyter</a:t>
            </a:r>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件后缀名为</a:t>
            </a:r>
            <a:r>
              <a:rPr lang="en-US" altLang="zh-CN" sz="2400" dirty="0">
                <a:latin typeface="华文楷体" panose="02010600040101010101" pitchFamily="2" charset="-122"/>
                <a:ea typeface="华文楷体" panose="02010600040101010101" pitchFamily="2" charset="-122"/>
              </a:rPr>
              <a:t>.</a:t>
            </a:r>
            <a:r>
              <a:rPr lang="en-US" altLang="zh-CN" sz="2400" dirty="0" err="1">
                <a:latin typeface="华文楷体" panose="02010600040101010101" pitchFamily="2" charset="-122"/>
                <a:ea typeface="华文楷体" panose="02010600040101010101" pitchFamily="2" charset="-122"/>
              </a:rPr>
              <a:t>ipynb</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与一般</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文件后缀名</a:t>
            </a:r>
            <a:r>
              <a:rPr lang="en-US" altLang="zh-CN" sz="2400" dirty="0">
                <a:latin typeface="华文楷体" panose="02010600040101010101" pitchFamily="2" charset="-122"/>
                <a:ea typeface="华文楷体" panose="02010600040101010101" pitchFamily="2" charset="-122"/>
              </a:rPr>
              <a:t>.</a:t>
            </a:r>
            <a:r>
              <a:rPr lang="en-US" altLang="zh-CN" sz="2400" dirty="0" err="1">
                <a:latin typeface="华文楷体" panose="02010600040101010101" pitchFamily="2" charset="-122"/>
                <a:ea typeface="华文楷体" panose="02010600040101010101" pitchFamily="2" charset="-122"/>
              </a:rPr>
              <a:t>py</a:t>
            </a:r>
            <a:r>
              <a:rPr lang="zh-CN" altLang="en-US" sz="2400" dirty="0">
                <a:latin typeface="华文楷体" panose="02010600040101010101" pitchFamily="2" charset="-122"/>
                <a:ea typeface="华文楷体" panose="02010600040101010101" pitchFamily="2" charset="-122"/>
              </a:rPr>
              <a:t>不同，如果要在其他编译器中使用需要选择</a:t>
            </a:r>
            <a:r>
              <a:rPr lang="en-US" altLang="zh-CN" sz="2400" dirty="0">
                <a:latin typeface="华文楷体" panose="02010600040101010101" pitchFamily="2" charset="-122"/>
                <a:ea typeface="华文楷体" panose="02010600040101010101" pitchFamily="2" charset="-122"/>
              </a:rPr>
              <a:t>file-&gt;Save and Export Notebook As-&gt;</a:t>
            </a:r>
            <a:r>
              <a:rPr lang="en-US" altLang="zh-CN" sz="2400" dirty="0" err="1">
                <a:latin typeface="华文楷体" panose="02010600040101010101" pitchFamily="2" charset="-122"/>
                <a:ea typeface="华文楷体" panose="02010600040101010101" pitchFamily="2" charset="-122"/>
              </a:rPr>
              <a:t>Excutable</a:t>
            </a:r>
            <a:r>
              <a:rPr lang="en-US" altLang="zh-CN" sz="2400" dirty="0">
                <a:latin typeface="华文楷体" panose="02010600040101010101" pitchFamily="2" charset="-122"/>
                <a:ea typeface="华文楷体" panose="02010600040101010101" pitchFamily="2" charset="-122"/>
              </a:rPr>
              <a:t> Script</a:t>
            </a:r>
            <a:r>
              <a:rPr lang="zh-CN" altLang="en-US" sz="2400" dirty="0">
                <a:latin typeface="华文楷体" panose="02010600040101010101" pitchFamily="2" charset="-122"/>
                <a:ea typeface="华文楷体" panose="02010600040101010101" pitchFamily="2" charset="-122"/>
              </a:rPr>
              <a:t>转化为</a:t>
            </a:r>
            <a:r>
              <a:rPr lang="en-US" altLang="zh-CN" sz="2400" dirty="0">
                <a:latin typeface="华文楷体" panose="02010600040101010101" pitchFamily="2" charset="-122"/>
                <a:ea typeface="华文楷体" panose="02010600040101010101" pitchFamily="2" charset="-122"/>
              </a:rPr>
              <a:t>.</a:t>
            </a:r>
            <a:r>
              <a:rPr lang="en-US" altLang="zh-CN" sz="2400" dirty="0" err="1">
                <a:latin typeface="华文楷体" panose="02010600040101010101" pitchFamily="2" charset="-122"/>
                <a:ea typeface="华文楷体" panose="02010600040101010101" pitchFamily="2" charset="-122"/>
              </a:rPr>
              <a:t>py</a:t>
            </a:r>
            <a:r>
              <a:rPr lang="zh-CN" altLang="en-US" sz="2400" dirty="0">
                <a:latin typeface="华文楷体" panose="02010600040101010101" pitchFamily="2" charset="-122"/>
                <a:ea typeface="华文楷体" panose="02010600040101010101" pitchFamily="2" charset="-122"/>
              </a:rPr>
              <a:t>文件</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或者直接把所有代码复制过去</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简单程序演示</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26438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简介及简单使用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示例程序</a:t>
            </a:r>
            <a:r>
              <a:rPr lang="en-US" altLang="zh-CN" sz="2400" b="1" dirty="0">
                <a:latin typeface="华文楷体" panose="02010600040101010101" pitchFamily="2" charset="-122"/>
                <a:ea typeface="华文楷体" panose="02010600040101010101" pitchFamily="2" charset="-122"/>
              </a:rPr>
              <a:t>0-</a:t>
            </a:r>
            <a:r>
              <a:rPr lang="zh-CN" altLang="en-US" sz="2400" b="1" dirty="0">
                <a:latin typeface="华文楷体" panose="02010600040101010101" pitchFamily="2" charset="-122"/>
                <a:ea typeface="华文楷体" panose="02010600040101010101" pitchFamily="2" charset="-122"/>
              </a:rPr>
              <a:t>课程使用</a:t>
            </a:r>
            <a:r>
              <a:rPr lang="en-US" altLang="zh-CN" sz="2400" b="1" dirty="0">
                <a:latin typeface="华文楷体" panose="02010600040101010101" pitchFamily="2" charset="-122"/>
                <a:ea typeface="华文楷体" panose="02010600040101010101" pitchFamily="2" charset="-122"/>
              </a:rPr>
              <a:t>Python</a:t>
            </a:r>
            <a:r>
              <a:rPr lang="zh-CN" altLang="en-US" sz="2400" b="1" dirty="0">
                <a:latin typeface="华文楷体" panose="02010600040101010101" pitchFamily="2" charset="-122"/>
                <a:ea typeface="华文楷体" panose="02010600040101010101" pitchFamily="2" charset="-122"/>
              </a:rPr>
              <a:t>知识简单教程</a:t>
            </a:r>
            <a:endParaRPr lang="en-US" altLang="zh-CN" sz="2400" b="1"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19067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sz="4400" dirty="0">
                <a:latin typeface="华文楷体" panose="02010600040101010101" pitchFamily="2" charset="-122"/>
                <a:ea typeface="华文楷体" panose="02010600040101010101" pitchFamily="2" charset="-122"/>
              </a:rPr>
              <a:t>什么是智能估值</a:t>
            </a:r>
            <a:endParaRPr lang="zh-CN" altLang="en-US" dirty="0">
              <a:latin typeface="华文楷体" panose="02010600040101010101" pitchFamily="2" charset="-122"/>
              <a:ea typeface="华文楷体" panose="02010600040101010101" pitchFamily="2" charset="-122"/>
            </a:endParaRPr>
          </a:p>
        </p:txBody>
      </p:sp>
      <p:pic>
        <p:nvPicPr>
          <p:cNvPr id="5" name="内容占位符 4">
            <a:extLst>
              <a:ext uri="{FF2B5EF4-FFF2-40B4-BE49-F238E27FC236}">
                <a16:creationId xmlns:a16="http://schemas.microsoft.com/office/drawing/2014/main" id="{C7270AD1-6D95-E0B5-F6FE-65B37213B775}"/>
              </a:ext>
            </a:extLst>
          </p:cNvPr>
          <p:cNvPicPr>
            <a:picLocks noGrp="1" noChangeAspect="1"/>
          </p:cNvPicPr>
          <p:nvPr>
            <p:ph idx="1"/>
          </p:nvPr>
        </p:nvPicPr>
        <p:blipFill>
          <a:blip r:embed="rId2"/>
          <a:stretch>
            <a:fillRect/>
          </a:stretch>
        </p:blipFill>
        <p:spPr>
          <a:xfrm>
            <a:off x="1199963" y="1825625"/>
            <a:ext cx="9792073" cy="4667250"/>
          </a:xfrm>
        </p:spPr>
      </p:pic>
    </p:spTree>
    <p:extLst>
      <p:ext uri="{BB962C8B-B14F-4D97-AF65-F5344CB8AC3E}">
        <p14:creationId xmlns:p14="http://schemas.microsoft.com/office/powerpoint/2010/main" val="197980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时间原因，本课程只介绍课程相关部分的</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基础知识</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学习延伸资源：</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2"/>
              </a:rPr>
              <a:t>Python</a:t>
            </a:r>
            <a:r>
              <a:rPr lang="zh-CN" altLang="en-US" sz="2400" dirty="0">
                <a:latin typeface="华文楷体" panose="02010600040101010101" pitchFamily="2" charset="-122"/>
                <a:ea typeface="华文楷体" panose="02010600040101010101" pitchFamily="2" charset="-122"/>
                <a:hlinkClick r:id="rId2"/>
              </a:rPr>
              <a:t>官方文档</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3"/>
              </a:rPr>
              <a:t>Python for everybody(</a:t>
            </a:r>
            <a:r>
              <a:rPr lang="zh-CN" altLang="en-US" sz="2400" dirty="0">
                <a:latin typeface="华文楷体" panose="02010600040101010101" pitchFamily="2" charset="-122"/>
                <a:ea typeface="华文楷体" panose="02010600040101010101" pitchFamily="2" charset="-122"/>
                <a:hlinkClick r:id="rId3"/>
              </a:rPr>
              <a:t>密西根大学</a:t>
            </a:r>
            <a:r>
              <a:rPr lang="en-US" altLang="zh-CN" sz="2400" dirty="0">
                <a:latin typeface="华文楷体" panose="02010600040101010101" pitchFamily="2" charset="-122"/>
                <a:ea typeface="华文楷体" panose="02010600040101010101" pitchFamily="2" charset="-122"/>
                <a:hlinkClick r:id="rId3"/>
              </a:rPr>
              <a:t>Chuck</a:t>
            </a:r>
            <a:r>
              <a:rPr lang="zh-CN" altLang="en-US" sz="2400" dirty="0">
                <a:latin typeface="华文楷体" panose="02010600040101010101" pitchFamily="2" charset="-122"/>
                <a:ea typeface="华文楷体" panose="02010600040101010101" pitchFamily="2" charset="-122"/>
                <a:hlinkClick r:id="rId3"/>
              </a:rPr>
              <a:t>教授的</a:t>
            </a:r>
            <a:r>
              <a:rPr lang="en-US" altLang="zh-CN" sz="2400" dirty="0">
                <a:latin typeface="华文楷体" panose="02010600040101010101" pitchFamily="2" charset="-122"/>
                <a:ea typeface="华文楷体" panose="02010600040101010101" pitchFamily="2" charset="-122"/>
                <a:hlinkClick r:id="rId3"/>
              </a:rPr>
              <a:t>Python</a:t>
            </a:r>
            <a:r>
              <a:rPr lang="zh-CN" altLang="en-US" sz="2400" dirty="0">
                <a:latin typeface="华文楷体" panose="02010600040101010101" pitchFamily="2" charset="-122"/>
                <a:ea typeface="华文楷体" panose="02010600040101010101" pitchFamily="2" charset="-122"/>
                <a:hlinkClick r:id="rId3"/>
              </a:rPr>
              <a:t>学习网站</a:t>
            </a:r>
            <a:r>
              <a:rPr lang="en-US" altLang="zh-CN" sz="2400" dirty="0">
                <a:latin typeface="华文楷体" panose="02010600040101010101" pitchFamily="2" charset="-122"/>
                <a:ea typeface="华文楷体" panose="02010600040101010101" pitchFamily="2" charset="-122"/>
                <a:hlinkClick r:id="rId3"/>
              </a:rPr>
              <a:t>)</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hlinkClick r:id="rId4"/>
              </a:rPr>
              <a:t>廖雪峰的</a:t>
            </a:r>
            <a:r>
              <a:rPr lang="en-US" altLang="zh-CN" sz="2400" dirty="0">
                <a:latin typeface="华文楷体" panose="02010600040101010101" pitchFamily="2" charset="-122"/>
                <a:ea typeface="华文楷体" panose="02010600040101010101" pitchFamily="2" charset="-122"/>
                <a:hlinkClick r:id="rId4"/>
              </a:rPr>
              <a:t>Python</a:t>
            </a:r>
            <a:r>
              <a:rPr lang="zh-CN" altLang="en-US" sz="2400" dirty="0">
                <a:latin typeface="华文楷体" panose="02010600040101010101" pitchFamily="2" charset="-122"/>
                <a:ea typeface="华文楷体" panose="02010600040101010101" pitchFamily="2" charset="-122"/>
                <a:hlinkClick r:id="rId4"/>
              </a:rPr>
              <a:t>教程</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5"/>
              </a:rPr>
              <a:t>W3school Python</a:t>
            </a:r>
            <a:r>
              <a:rPr lang="zh-CN" altLang="en-US" sz="2400" dirty="0">
                <a:latin typeface="华文楷体" panose="02010600040101010101" pitchFamily="2" charset="-122"/>
                <a:ea typeface="华文楷体" panose="02010600040101010101" pitchFamily="2" charset="-122"/>
                <a:hlinkClick r:id="rId5"/>
              </a:rPr>
              <a:t>部分</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04198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一个估值系统的组成：</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分析计算部分</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输出（前端呈现）部分</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91867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pPr algn="ctr"/>
            <a:r>
              <a:rPr lang="zh-CN" altLang="en-US" dirty="0">
                <a:latin typeface="华文楷体" panose="02010600040101010101" pitchFamily="2" charset="-122"/>
                <a:ea typeface="华文楷体" panose="02010600040101010101" pitchFamily="2" charset="-122"/>
              </a:rPr>
              <a:t>课程访谈专家</a:t>
            </a:r>
            <a:r>
              <a:rPr lang="en-US" altLang="zh-CN"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4991450" y="1348557"/>
            <a:ext cx="6362350" cy="5144318"/>
          </a:xfrm>
        </p:spPr>
        <p:txBody>
          <a:bodyPr anchor="t">
            <a:noAutofit/>
          </a:bodyPr>
          <a:lstStyle/>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09851984-0856-4AFB-81EC-D34180D2EAFF}"/>
              </a:ext>
            </a:extLst>
          </p:cNvPr>
          <p:cNvPicPr>
            <a:picLocks noChangeAspect="1"/>
          </p:cNvPicPr>
          <p:nvPr/>
        </p:nvPicPr>
        <p:blipFill>
          <a:blip r:embed="rId2"/>
          <a:stretch>
            <a:fillRect/>
          </a:stretch>
        </p:blipFill>
        <p:spPr>
          <a:xfrm>
            <a:off x="486464" y="1690688"/>
            <a:ext cx="4038095" cy="3238095"/>
          </a:xfrm>
          <a:prstGeom prst="rect">
            <a:avLst/>
          </a:prstGeom>
        </p:spPr>
      </p:pic>
      <p:sp>
        <p:nvSpPr>
          <p:cNvPr id="9" name="文本框 8">
            <a:extLst>
              <a:ext uri="{FF2B5EF4-FFF2-40B4-BE49-F238E27FC236}">
                <a16:creationId xmlns:a16="http://schemas.microsoft.com/office/drawing/2014/main" id="{EF6C2B02-A70E-445F-8AD9-D2D2656C6EF2}"/>
              </a:ext>
            </a:extLst>
          </p:cNvPr>
          <p:cNvSpPr txBox="1"/>
          <p:nvPr/>
        </p:nvSpPr>
        <p:spPr>
          <a:xfrm>
            <a:off x="4991450" y="1690688"/>
            <a:ext cx="6094602" cy="3139321"/>
          </a:xfrm>
          <a:prstGeom prst="rect">
            <a:avLst/>
          </a:prstGeom>
          <a:noFill/>
        </p:spPr>
        <p:txBody>
          <a:bodyPr wrap="square">
            <a:spAutoFit/>
          </a:bodyPr>
          <a:lstStyle/>
          <a:p>
            <a:r>
              <a:rPr lang="zh-CN" altLang="en-US" dirty="0">
                <a:solidFill>
                  <a:srgbClr val="333333"/>
                </a:solidFill>
                <a:latin typeface="楷体" panose="02010609060101010101" pitchFamily="49" charset="-122"/>
                <a:ea typeface="楷体" panose="02010609060101010101" pitchFamily="49" charset="-122"/>
              </a:rPr>
              <a:t>邹润芳</a:t>
            </a:r>
            <a:endParaRPr lang="en-US" altLang="zh-CN" dirty="0">
              <a:solidFill>
                <a:srgbClr val="333333"/>
              </a:solidFill>
              <a:latin typeface="楷体" panose="02010609060101010101" pitchFamily="49" charset="-122"/>
              <a:ea typeface="楷体" panose="02010609060101010101" pitchFamily="49" charset="-122"/>
            </a:endParaRPr>
          </a:p>
          <a:p>
            <a:r>
              <a:rPr lang="zh-CN" altLang="en-US" dirty="0">
                <a:solidFill>
                  <a:srgbClr val="333333"/>
                </a:solidFill>
                <a:latin typeface="楷体" panose="02010609060101010101" pitchFamily="49" charset="-122"/>
                <a:ea typeface="楷体" panose="02010609060101010101" pitchFamily="49" charset="-122"/>
              </a:rPr>
              <a:t>中航证券研究所所长</a:t>
            </a:r>
            <a:endParaRPr lang="en-US" altLang="zh-CN" dirty="0">
              <a:solidFill>
                <a:srgbClr val="333333"/>
              </a:solidFill>
              <a:latin typeface="楷体" panose="02010609060101010101" pitchFamily="49" charset="-122"/>
              <a:ea typeface="楷体" panose="02010609060101010101" pitchFamily="49" charset="-122"/>
            </a:endParaRPr>
          </a:p>
          <a:p>
            <a:r>
              <a:rPr lang="zh-CN" altLang="en-US" b="0" i="0" dirty="0">
                <a:solidFill>
                  <a:srgbClr val="333333"/>
                </a:solidFill>
                <a:effectLst/>
                <a:latin typeface="楷体" panose="02010609060101010101" pitchFamily="49" charset="-122"/>
                <a:ea typeface="楷体" panose="02010609060101010101" pitchFamily="49" charset="-122"/>
              </a:rPr>
              <a:t>先后在光大证券，中国银河证券、国投安信证券及天风证券担任核心领导岗位，负责机械军工行业产业研究。负责整个先进制造业多个行业小组的研究，团队在军民融合，智能制造，新能源车、高端装备制造、新材料等多个领域有较深的产业资本积淀。团队曾获得</a:t>
            </a:r>
            <a:r>
              <a:rPr lang="en-US" altLang="zh-CN" b="0" i="0" dirty="0">
                <a:solidFill>
                  <a:srgbClr val="333333"/>
                </a:solidFill>
                <a:effectLst/>
                <a:latin typeface="楷体" panose="02010609060101010101" pitchFamily="49" charset="-122"/>
                <a:ea typeface="楷体" panose="02010609060101010101" pitchFamily="49" charset="-122"/>
              </a:rPr>
              <a:t>2012</a:t>
            </a:r>
            <a:r>
              <a:rPr lang="zh-CN" altLang="en-US" b="0" i="0" dirty="0">
                <a:solidFill>
                  <a:srgbClr val="333333"/>
                </a:solidFill>
                <a:effectLst/>
                <a:latin typeface="楷体" panose="02010609060101010101" pitchFamily="49" charset="-122"/>
                <a:ea typeface="楷体" panose="02010609060101010101" pitchFamily="49" charset="-122"/>
              </a:rPr>
              <a:t>至</a:t>
            </a:r>
            <a:r>
              <a:rPr lang="en-US" altLang="zh-CN" b="0" i="0" dirty="0">
                <a:solidFill>
                  <a:srgbClr val="333333"/>
                </a:solidFill>
                <a:effectLst/>
                <a:latin typeface="楷体" panose="02010609060101010101" pitchFamily="49" charset="-122"/>
                <a:ea typeface="楷体" panose="02010609060101010101" pitchFamily="49" charset="-122"/>
              </a:rPr>
              <a:t>2013</a:t>
            </a:r>
            <a:r>
              <a:rPr lang="zh-CN" altLang="en-US" b="0" i="0" dirty="0">
                <a:solidFill>
                  <a:srgbClr val="333333"/>
                </a:solidFill>
                <a:effectLst/>
                <a:latin typeface="楷体" panose="02010609060101010101" pitchFamily="49" charset="-122"/>
                <a:ea typeface="楷体" panose="02010609060101010101" pitchFamily="49" charset="-122"/>
              </a:rPr>
              <a:t>年新财富最佳分析师军工机械第一名，</a:t>
            </a:r>
            <a:r>
              <a:rPr lang="en-US" altLang="zh-CN" b="0" i="0" dirty="0">
                <a:solidFill>
                  <a:srgbClr val="333333"/>
                </a:solidFill>
                <a:effectLst/>
                <a:latin typeface="楷体" panose="02010609060101010101" pitchFamily="49" charset="-122"/>
                <a:ea typeface="楷体" panose="02010609060101010101" pitchFamily="49" charset="-122"/>
              </a:rPr>
              <a:t>2015</a:t>
            </a:r>
            <a:r>
              <a:rPr lang="zh-CN" altLang="en-US" b="0" i="0" dirty="0">
                <a:solidFill>
                  <a:srgbClr val="333333"/>
                </a:solidFill>
                <a:effectLst/>
                <a:latin typeface="楷体" panose="02010609060101010101" pitchFamily="49" charset="-122"/>
                <a:ea typeface="楷体" panose="02010609060101010101" pitchFamily="49" charset="-122"/>
              </a:rPr>
              <a:t>至</a:t>
            </a:r>
            <a:r>
              <a:rPr lang="en-US" altLang="zh-CN" b="0" i="0" dirty="0">
                <a:solidFill>
                  <a:srgbClr val="333333"/>
                </a:solidFill>
                <a:effectLst/>
                <a:latin typeface="楷体" panose="02010609060101010101" pitchFamily="49" charset="-122"/>
                <a:ea typeface="楷体" panose="02010609060101010101" pitchFamily="49" charset="-122"/>
              </a:rPr>
              <a:t>2017</a:t>
            </a:r>
            <a:r>
              <a:rPr lang="zh-CN" altLang="en-US" b="0" i="0" dirty="0">
                <a:solidFill>
                  <a:srgbClr val="333333"/>
                </a:solidFill>
                <a:effectLst/>
                <a:latin typeface="楷体" panose="02010609060101010101" pitchFamily="49" charset="-122"/>
                <a:ea typeface="楷体" panose="02010609060101010101" pitchFamily="49" charset="-122"/>
              </a:rPr>
              <a:t>新财富最佳分析师机械行业第一名。</a:t>
            </a:r>
            <a:r>
              <a:rPr lang="en-US" altLang="zh-CN" b="0" i="0" dirty="0">
                <a:solidFill>
                  <a:srgbClr val="333333"/>
                </a:solidFill>
                <a:effectLst/>
                <a:latin typeface="楷体" panose="02010609060101010101" pitchFamily="49" charset="-122"/>
                <a:ea typeface="楷体" panose="02010609060101010101" pitchFamily="49" charset="-122"/>
              </a:rPr>
              <a:t>2015</a:t>
            </a:r>
            <a:r>
              <a:rPr lang="zh-CN" altLang="en-US" b="0" i="0" dirty="0">
                <a:solidFill>
                  <a:srgbClr val="333333"/>
                </a:solidFill>
                <a:effectLst/>
                <a:latin typeface="楷体" panose="02010609060101010101" pitchFamily="49" charset="-122"/>
                <a:ea typeface="楷体" panose="02010609060101010101" pitchFamily="49" charset="-122"/>
              </a:rPr>
              <a:t>至</a:t>
            </a:r>
            <a:r>
              <a:rPr lang="en-US" altLang="zh-CN" b="0" i="0" dirty="0">
                <a:solidFill>
                  <a:srgbClr val="333333"/>
                </a:solidFill>
                <a:effectLst/>
                <a:latin typeface="楷体" panose="02010609060101010101" pitchFamily="49" charset="-122"/>
                <a:ea typeface="楷体" panose="02010609060101010101" pitchFamily="49" charset="-122"/>
              </a:rPr>
              <a:t>2016</a:t>
            </a:r>
            <a:r>
              <a:rPr lang="zh-CN" altLang="en-US" b="0" i="0" dirty="0">
                <a:solidFill>
                  <a:srgbClr val="333333"/>
                </a:solidFill>
                <a:effectLst/>
                <a:latin typeface="楷体" panose="02010609060101010101" pitchFamily="49" charset="-122"/>
                <a:ea typeface="楷体" panose="02010609060101010101" pitchFamily="49" charset="-122"/>
              </a:rPr>
              <a:t>年，</a:t>
            </a:r>
            <a:r>
              <a:rPr lang="en-US" altLang="zh-CN" b="0" i="0" dirty="0">
                <a:solidFill>
                  <a:srgbClr val="333333"/>
                </a:solidFill>
                <a:effectLst/>
                <a:latin typeface="楷体" panose="02010609060101010101" pitchFamily="49" charset="-122"/>
                <a:ea typeface="楷体" panose="02010609060101010101" pitchFamily="49" charset="-122"/>
              </a:rPr>
              <a:t>IAMAC</a:t>
            </a:r>
            <a:r>
              <a:rPr lang="zh-CN" altLang="en-US" b="0" i="0" dirty="0">
                <a:solidFill>
                  <a:srgbClr val="333333"/>
                </a:solidFill>
                <a:effectLst/>
                <a:latin typeface="楷体" panose="02010609060101010101" pitchFamily="49" charset="-122"/>
                <a:ea typeface="楷体" panose="02010609060101010101" pitchFamily="49" charset="-122"/>
              </a:rPr>
              <a:t>军工第二名，并受聘为多家国有大型机构和多家上市公司的外部专家和顾问。</a:t>
            </a:r>
            <a:endParaRPr lang="zh-CN" altLang="en-US" dirty="0"/>
          </a:p>
        </p:txBody>
      </p:sp>
    </p:spTree>
    <p:extLst>
      <p:ext uri="{BB962C8B-B14F-4D97-AF65-F5344CB8AC3E}">
        <p14:creationId xmlns:p14="http://schemas.microsoft.com/office/powerpoint/2010/main" val="1886228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接入数据库取数</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514127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接入数据库取数</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9" name="图片 8">
            <a:extLst>
              <a:ext uri="{FF2B5EF4-FFF2-40B4-BE49-F238E27FC236}">
                <a16:creationId xmlns:a16="http://schemas.microsoft.com/office/drawing/2014/main" id="{52FC3838-16CD-4EAD-BC73-FBD886DDFF39}"/>
              </a:ext>
            </a:extLst>
          </p:cNvPr>
          <p:cNvPicPr>
            <a:picLocks noChangeAspect="1"/>
          </p:cNvPicPr>
          <p:nvPr/>
        </p:nvPicPr>
        <p:blipFill>
          <a:blip r:embed="rId2"/>
          <a:stretch>
            <a:fillRect/>
          </a:stretch>
        </p:blipFill>
        <p:spPr>
          <a:xfrm>
            <a:off x="0" y="84695"/>
            <a:ext cx="12192000" cy="6688609"/>
          </a:xfrm>
          <a:prstGeom prst="rect">
            <a:avLst/>
          </a:prstGeom>
        </p:spPr>
      </p:pic>
    </p:spTree>
    <p:extLst>
      <p:ext uri="{BB962C8B-B14F-4D97-AF65-F5344CB8AC3E}">
        <p14:creationId xmlns:p14="http://schemas.microsoft.com/office/powerpoint/2010/main" val="967300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智能估值概述</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接入数据库取数</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10" name="图片 9">
            <a:extLst>
              <a:ext uri="{FF2B5EF4-FFF2-40B4-BE49-F238E27FC236}">
                <a16:creationId xmlns:a16="http://schemas.microsoft.com/office/drawing/2014/main" id="{7B278C7A-0D54-43CC-A2D8-6CA8FCDFA39D}"/>
              </a:ext>
            </a:extLst>
          </p:cNvPr>
          <p:cNvPicPr>
            <a:picLocks noChangeAspect="1"/>
          </p:cNvPicPr>
          <p:nvPr/>
        </p:nvPicPr>
        <p:blipFill>
          <a:blip r:embed="rId2"/>
          <a:stretch>
            <a:fillRect/>
          </a:stretch>
        </p:blipFill>
        <p:spPr>
          <a:xfrm>
            <a:off x="0" y="100559"/>
            <a:ext cx="12192000" cy="6656881"/>
          </a:xfrm>
          <a:prstGeom prst="rect">
            <a:avLst/>
          </a:prstGeom>
        </p:spPr>
      </p:pic>
    </p:spTree>
    <p:extLst>
      <p:ext uri="{BB962C8B-B14F-4D97-AF65-F5344CB8AC3E}">
        <p14:creationId xmlns:p14="http://schemas.microsoft.com/office/powerpoint/2010/main" val="1408729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一些开源数据库</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1.1Tushare</a:t>
            </a: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2"/>
              </a:rPr>
              <a:t>https://www.tushare.pro/</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老牌开源数据库，出了</a:t>
            </a:r>
            <a:r>
              <a:rPr lang="en-US" altLang="zh-CN" sz="2400" dirty="0">
                <a:latin typeface="华文楷体" panose="02010600040101010101" pitchFamily="2" charset="-122"/>
                <a:ea typeface="华文楷体" panose="02010600040101010101" pitchFamily="2" charset="-122"/>
              </a:rPr>
              <a:t>Pro</a:t>
            </a:r>
            <a:r>
              <a:rPr lang="zh-CN" altLang="en-US" sz="2400" dirty="0">
                <a:latin typeface="华文楷体" panose="02010600040101010101" pitchFamily="2" charset="-122"/>
                <a:ea typeface="华文楷体" panose="02010600040101010101" pitchFamily="2" charset="-122"/>
              </a:rPr>
              <a:t>版后开始收费，原开源版逐渐停止更新，数据较全。</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12486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5" name="内容占位符 4">
            <a:extLst>
              <a:ext uri="{FF2B5EF4-FFF2-40B4-BE49-F238E27FC236}">
                <a16:creationId xmlns:a16="http://schemas.microsoft.com/office/drawing/2014/main" id="{3E47BCF2-653C-583C-BE45-03BBFF49BFDB}"/>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F51D10B2-DCA7-3298-383E-C95E4055D613}"/>
              </a:ext>
            </a:extLst>
          </p:cNvPr>
          <p:cNvPicPr>
            <a:picLocks noChangeAspect="1"/>
          </p:cNvPicPr>
          <p:nvPr/>
        </p:nvPicPr>
        <p:blipFill>
          <a:blip r:embed="rId2"/>
          <a:stretch>
            <a:fillRect/>
          </a:stretch>
        </p:blipFill>
        <p:spPr>
          <a:xfrm>
            <a:off x="939800" y="1432394"/>
            <a:ext cx="9694333" cy="5137799"/>
          </a:xfrm>
          <a:prstGeom prst="rect">
            <a:avLst/>
          </a:prstGeom>
        </p:spPr>
      </p:pic>
    </p:spTree>
    <p:extLst>
      <p:ext uri="{BB962C8B-B14F-4D97-AF65-F5344CB8AC3E}">
        <p14:creationId xmlns:p14="http://schemas.microsoft.com/office/powerpoint/2010/main" val="1262748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1.2BaoStock</a:t>
            </a: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2"/>
              </a:rPr>
              <a:t>http://www.baostock.com</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一个免费、开源的证券数据平台，数据偏加工化。</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7394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5" name="内容占位符 4">
            <a:extLst>
              <a:ext uri="{FF2B5EF4-FFF2-40B4-BE49-F238E27FC236}">
                <a16:creationId xmlns:a16="http://schemas.microsoft.com/office/drawing/2014/main" id="{2133FD20-B4E2-17C6-6164-B1D6EDD52B78}"/>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2CF2F658-5762-814C-C70E-BA21841C960D}"/>
              </a:ext>
            </a:extLst>
          </p:cNvPr>
          <p:cNvPicPr>
            <a:picLocks noChangeAspect="1"/>
          </p:cNvPicPr>
          <p:nvPr/>
        </p:nvPicPr>
        <p:blipFill>
          <a:blip r:embed="rId2"/>
          <a:stretch>
            <a:fillRect/>
          </a:stretch>
        </p:blipFill>
        <p:spPr>
          <a:xfrm>
            <a:off x="838200" y="1538525"/>
            <a:ext cx="10981267" cy="5047483"/>
          </a:xfrm>
          <a:prstGeom prst="rect">
            <a:avLst/>
          </a:prstGeom>
        </p:spPr>
      </p:pic>
    </p:spTree>
    <p:extLst>
      <p:ext uri="{BB962C8B-B14F-4D97-AF65-F5344CB8AC3E}">
        <p14:creationId xmlns:p14="http://schemas.microsoft.com/office/powerpoint/2010/main" val="417350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sz="4400" dirty="0">
                <a:latin typeface="华文楷体" panose="02010600040101010101" pitchFamily="2" charset="-122"/>
                <a:ea typeface="华文楷体" panose="02010600040101010101" pitchFamily="2" charset="-122"/>
              </a:rPr>
              <a:t>什么是智能估值</a:t>
            </a:r>
            <a:endParaRPr lang="zh-CN" altLang="en-US" dirty="0">
              <a:latin typeface="华文楷体" panose="02010600040101010101" pitchFamily="2" charset="-122"/>
              <a:ea typeface="华文楷体" panose="02010600040101010101" pitchFamily="2" charset="-122"/>
            </a:endParaRPr>
          </a:p>
        </p:txBody>
      </p:sp>
      <p:pic>
        <p:nvPicPr>
          <p:cNvPr id="7" name="图片 6">
            <a:extLst>
              <a:ext uri="{FF2B5EF4-FFF2-40B4-BE49-F238E27FC236}">
                <a16:creationId xmlns:a16="http://schemas.microsoft.com/office/drawing/2014/main" id="{4EC80B85-8951-E57C-A1D1-103E9CDA9A02}"/>
              </a:ext>
            </a:extLst>
          </p:cNvPr>
          <p:cNvPicPr>
            <a:picLocks noChangeAspect="1"/>
          </p:cNvPicPr>
          <p:nvPr/>
        </p:nvPicPr>
        <p:blipFill>
          <a:blip r:embed="rId2"/>
          <a:stretch>
            <a:fillRect/>
          </a:stretch>
        </p:blipFill>
        <p:spPr>
          <a:xfrm>
            <a:off x="999068" y="1385852"/>
            <a:ext cx="9990666" cy="5230884"/>
          </a:xfrm>
          <a:prstGeom prst="rect">
            <a:avLst/>
          </a:prstGeom>
        </p:spPr>
      </p:pic>
    </p:spTree>
    <p:extLst>
      <p:ext uri="{BB962C8B-B14F-4D97-AF65-F5344CB8AC3E}">
        <p14:creationId xmlns:p14="http://schemas.microsoft.com/office/powerpoint/2010/main" val="3463176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1.3Pandas_datareader</a:t>
            </a: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2"/>
              </a:rPr>
              <a:t>https://pandas-datareader.readthedocs.io/en/latest/index.html</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err="1">
                <a:latin typeface="华文楷体" panose="02010600040101010101" pitchFamily="2" charset="-122"/>
                <a:ea typeface="华文楷体" panose="02010600040101010101" pitchFamily="2" charset="-122"/>
              </a:rPr>
              <a:t>Pandas_datareader</a:t>
            </a:r>
            <a:r>
              <a:rPr lang="zh-CN" altLang="en-US" sz="2400" dirty="0">
                <a:latin typeface="华文楷体" panose="02010600040101010101" pitchFamily="2" charset="-122"/>
                <a:ea typeface="华文楷体" panose="02010600040101010101" pitchFamily="2" charset="-122"/>
              </a:rPr>
              <a:t>是一个远程获取金融数据的</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工具，通过它可以方便获得雅虎金融、谷歌金融、、世界银行</a:t>
            </a:r>
            <a:r>
              <a:rPr lang="en-US" altLang="zh-CN" sz="2400" dirty="0">
                <a:latin typeface="华文楷体" panose="02010600040101010101" pitchFamily="2" charset="-122"/>
                <a:ea typeface="华文楷体" panose="02010600040101010101" pitchFamily="2" charset="-122"/>
              </a:rPr>
              <a:t>OECD</a:t>
            </a:r>
            <a:r>
              <a:rPr lang="zh-CN" altLang="en-US" sz="2400" dirty="0">
                <a:latin typeface="华文楷体" panose="02010600040101010101" pitchFamily="2" charset="-122"/>
                <a:ea typeface="华文楷体" panose="02010600040101010101" pitchFamily="2" charset="-122"/>
              </a:rPr>
              <a:t>、欧盟统计局、纳斯达克等国外机构数据。</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84258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5" name="内容占位符 4">
            <a:extLst>
              <a:ext uri="{FF2B5EF4-FFF2-40B4-BE49-F238E27FC236}">
                <a16:creationId xmlns:a16="http://schemas.microsoft.com/office/drawing/2014/main" id="{2133FD20-B4E2-17C6-6164-B1D6EDD52B7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64A3BD0-B0BF-3F83-E149-174AB90377DD}"/>
              </a:ext>
            </a:extLst>
          </p:cNvPr>
          <p:cNvPicPr>
            <a:picLocks noChangeAspect="1"/>
          </p:cNvPicPr>
          <p:nvPr/>
        </p:nvPicPr>
        <p:blipFill>
          <a:blip r:embed="rId2"/>
          <a:stretch>
            <a:fillRect/>
          </a:stretch>
        </p:blipFill>
        <p:spPr>
          <a:xfrm>
            <a:off x="838200" y="1543448"/>
            <a:ext cx="10914185" cy="5248212"/>
          </a:xfrm>
          <a:prstGeom prst="rect">
            <a:avLst/>
          </a:prstGeom>
        </p:spPr>
      </p:pic>
    </p:spTree>
    <p:extLst>
      <p:ext uri="{BB962C8B-B14F-4D97-AF65-F5344CB8AC3E}">
        <p14:creationId xmlns:p14="http://schemas.microsoft.com/office/powerpoint/2010/main" val="2915295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1.4 </a:t>
            </a:r>
            <a:r>
              <a:rPr lang="en-US" altLang="zh-CN" sz="2400" dirty="0" err="1">
                <a:latin typeface="华文楷体" panose="02010600040101010101" pitchFamily="2" charset="-122"/>
                <a:ea typeface="华文楷体" panose="02010600040101010101" pitchFamily="2" charset="-122"/>
              </a:rPr>
              <a:t>AKShare</a:t>
            </a:r>
            <a:r>
              <a:rPr lang="en-US" altLang="zh-CN" sz="2400" dirty="0">
                <a:latin typeface="华文楷体" panose="02010600040101010101" pitchFamily="2" charset="-122"/>
                <a:ea typeface="华文楷体" panose="02010600040101010101" pitchFamily="2" charset="-122"/>
              </a:rPr>
              <a:t> </a:t>
            </a: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2"/>
              </a:rPr>
              <a:t>https://www.akshare.xyz/</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err="1">
                <a:latin typeface="华文楷体" panose="02010600040101010101" pitchFamily="2" charset="-122"/>
                <a:ea typeface="华文楷体" panose="02010600040101010101" pitchFamily="2" charset="-122"/>
              </a:rPr>
              <a:t>AKShare</a:t>
            </a:r>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是基于 </a:t>
            </a:r>
            <a:r>
              <a:rPr lang="en-US" altLang="zh-CN" sz="2400" dirty="0">
                <a:latin typeface="华文楷体" panose="02010600040101010101" pitchFamily="2" charset="-122"/>
                <a:ea typeface="华文楷体" panose="02010600040101010101" pitchFamily="2" charset="-122"/>
              </a:rPr>
              <a:t>Python </a:t>
            </a:r>
            <a:r>
              <a:rPr lang="zh-CN" altLang="en-US" sz="2400" dirty="0">
                <a:latin typeface="华文楷体" panose="02010600040101010101" pitchFamily="2" charset="-122"/>
                <a:ea typeface="华文楷体" panose="02010600040101010101" pitchFamily="2" charset="-122"/>
              </a:rPr>
              <a:t>的财经数据接口库，目的是实现对股票、期货、期权、基金、外汇、债券、指数、加密货币等金融产品的基本面数据、实时和历史行情数据、衍生数据从数据采集、数据清洗到数据落地的一套工具，主要用于学术研究目的。</a:t>
            </a:r>
          </a:p>
          <a:p>
            <a:pPr marL="0" indent="0">
              <a:lnSpc>
                <a:spcPct val="100000"/>
              </a:lnSpc>
              <a:spcBef>
                <a:spcPts val="600"/>
              </a:spcBef>
              <a:spcAft>
                <a:spcPts val="600"/>
              </a:spcAft>
              <a:buNone/>
            </a:pPr>
            <a:r>
              <a:rPr lang="en-US" altLang="zh-CN" sz="2400" dirty="0" err="1">
                <a:latin typeface="华文楷体" panose="02010600040101010101" pitchFamily="2" charset="-122"/>
                <a:ea typeface="华文楷体" panose="02010600040101010101" pitchFamily="2" charset="-122"/>
              </a:rPr>
              <a:t>AKShare</a:t>
            </a:r>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的特点是获取的是相对权威的财经数据网站公布的原始数据，通过利用原始数据进行各数据源之间的交叉验证，进而再加工，从而得出科学的结论。</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24153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5BE222C7-5666-28B9-0F75-8C3F629F668C}"/>
              </a:ext>
            </a:extLst>
          </p:cNvPr>
          <p:cNvPicPr>
            <a:picLocks noChangeAspect="1"/>
          </p:cNvPicPr>
          <p:nvPr/>
        </p:nvPicPr>
        <p:blipFill>
          <a:blip r:embed="rId2"/>
          <a:stretch>
            <a:fillRect/>
          </a:stretch>
        </p:blipFill>
        <p:spPr>
          <a:xfrm>
            <a:off x="999066" y="1334503"/>
            <a:ext cx="8981184" cy="5311829"/>
          </a:xfrm>
          <a:prstGeom prst="rect">
            <a:avLst/>
          </a:prstGeom>
        </p:spPr>
      </p:pic>
    </p:spTree>
    <p:extLst>
      <p:ext uri="{BB962C8B-B14F-4D97-AF65-F5344CB8AC3E}">
        <p14:creationId xmlns:p14="http://schemas.microsoft.com/office/powerpoint/2010/main" val="1651058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为了方便同学们后续自行学习测试，课程代码使用</a:t>
            </a:r>
            <a:r>
              <a:rPr lang="en-US" altLang="zh-CN" sz="2400" dirty="0" err="1">
                <a:latin typeface="华文楷体" panose="02010600040101010101" pitchFamily="2" charset="-122"/>
                <a:ea typeface="华文楷体" panose="02010600040101010101" pitchFamily="2" charset="-122"/>
              </a:rPr>
              <a:t>AKShare</a:t>
            </a:r>
            <a:r>
              <a:rPr lang="zh-CN" altLang="en-US" sz="2400" dirty="0">
                <a:latin typeface="华文楷体" panose="02010600040101010101" pitchFamily="2" charset="-122"/>
                <a:ea typeface="华文楷体" panose="02010600040101010101" pitchFamily="2" charset="-122"/>
              </a:rPr>
              <a:t>作为数据源。</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介绍及演示</a:t>
            </a: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示例程序</a:t>
            </a:r>
            <a:r>
              <a:rPr lang="en-US" altLang="zh-CN" sz="2400" b="1" dirty="0">
                <a:latin typeface="华文楷体" panose="02010600040101010101" pitchFamily="2" charset="-122"/>
                <a:ea typeface="华文楷体" panose="02010600040101010101" pitchFamily="2" charset="-122"/>
              </a:rPr>
              <a:t>1</a:t>
            </a:r>
            <a:r>
              <a:rPr lang="zh-CN" altLang="en-US" sz="2400" b="1" dirty="0">
                <a:latin typeface="华文楷体" panose="02010600040101010101" pitchFamily="2" charset="-122"/>
                <a:ea typeface="华文楷体" panose="02010600040101010101" pitchFamily="2" charset="-122"/>
              </a:rPr>
              <a:t>：</a:t>
            </a:r>
            <a:r>
              <a:rPr lang="en-US" altLang="zh-CN" sz="2400" b="1" dirty="0" err="1">
                <a:latin typeface="华文楷体" panose="02010600040101010101" pitchFamily="2" charset="-122"/>
                <a:ea typeface="华文楷体" panose="02010600040101010101" pitchFamily="2" charset="-122"/>
              </a:rPr>
              <a:t>Akshare</a:t>
            </a:r>
            <a:r>
              <a:rPr lang="en-US" altLang="zh-CN" sz="2400" b="1" dirty="0">
                <a:latin typeface="华文楷体" panose="02010600040101010101" pitchFamily="2" charset="-122"/>
                <a:ea typeface="华文楷体" panose="02010600040101010101" pitchFamily="2" charset="-122"/>
              </a:rPr>
              <a:t> A</a:t>
            </a:r>
            <a:r>
              <a:rPr lang="zh-CN" altLang="en-US" sz="2400" b="1" dirty="0">
                <a:latin typeface="华文楷体" panose="02010600040101010101" pitchFamily="2" charset="-122"/>
                <a:ea typeface="华文楷体" panose="02010600040101010101" pitchFamily="2" charset="-122"/>
              </a:rPr>
              <a:t>股上市公司行情数据获取</a:t>
            </a:r>
            <a:endParaRPr lang="en-US" altLang="zh-CN" sz="2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128515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互联网直接获取信息</a:t>
            </a:r>
            <a:r>
              <a:rPr lang="en-US" altLang="zh-CN" sz="2400" dirty="0">
                <a:latin typeface="华文楷体" panose="02010600040101010101" pitchFamily="2" charset="-122"/>
                <a:ea typeface="华文楷体" panose="02010600040101010101" pitchFamily="2" charset="-122"/>
              </a:rPr>
              <a:t>-Requests</a:t>
            </a:r>
            <a:r>
              <a:rPr lang="zh-CN" altLang="en-US" sz="2400" dirty="0">
                <a:latin typeface="华文楷体" panose="02010600040101010101" pitchFamily="2" charset="-122"/>
                <a:ea typeface="华文楷体" panose="02010600040101010101" pitchFamily="2" charset="-122"/>
              </a:rPr>
              <a:t>库</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2"/>
              </a:rPr>
              <a:t>https://docs.python-requests.org/zh_CN/latest/</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1600" b="0" i="0" dirty="0">
                <a:solidFill>
                  <a:srgbClr val="3E4349"/>
                </a:solidFill>
                <a:effectLst/>
                <a:latin typeface="Georgia" panose="02040502050405020303" pitchFamily="18" charset="0"/>
              </a:rPr>
              <a:t>Requests </a:t>
            </a:r>
            <a:r>
              <a:rPr lang="zh-CN" altLang="en-US" sz="1600" b="0" i="0" dirty="0">
                <a:solidFill>
                  <a:srgbClr val="3E4349"/>
                </a:solidFill>
                <a:effectLst/>
                <a:latin typeface="Georgia" panose="02040502050405020303" pitchFamily="18" charset="0"/>
              </a:rPr>
              <a:t>允许你发送</a:t>
            </a:r>
            <a:r>
              <a:rPr lang="zh-CN" altLang="en-US" sz="1600" b="1" i="0" dirty="0">
                <a:solidFill>
                  <a:srgbClr val="3E4349"/>
                </a:solidFill>
                <a:effectLst/>
                <a:latin typeface="Georgia" panose="02040502050405020303" pitchFamily="18" charset="0"/>
              </a:rPr>
              <a:t>纯天然，植物饲养</a:t>
            </a:r>
            <a:r>
              <a:rPr lang="zh-CN" altLang="en-US" sz="1600" b="0" i="0" dirty="0">
                <a:solidFill>
                  <a:srgbClr val="3E4349"/>
                </a:solidFill>
                <a:effectLst/>
                <a:latin typeface="Georgia" panose="02040502050405020303" pitchFamily="18" charset="0"/>
              </a:rPr>
              <a:t>的 </a:t>
            </a:r>
            <a:r>
              <a:rPr lang="en-US" altLang="zh-CN" sz="1600" b="0" i="0" dirty="0">
                <a:solidFill>
                  <a:srgbClr val="3E4349"/>
                </a:solidFill>
                <a:effectLst/>
                <a:latin typeface="Georgia" panose="02040502050405020303" pitchFamily="18" charset="0"/>
              </a:rPr>
              <a:t>HTTP/1.1 </a:t>
            </a:r>
            <a:r>
              <a:rPr lang="zh-CN" altLang="en-US" sz="1600" b="0" i="0" dirty="0">
                <a:solidFill>
                  <a:srgbClr val="3E4349"/>
                </a:solidFill>
                <a:effectLst/>
                <a:latin typeface="Georgia" panose="02040502050405020303" pitchFamily="18" charset="0"/>
              </a:rPr>
              <a:t>请求，无需手工劳动。你不需要手动为 </a:t>
            </a:r>
            <a:r>
              <a:rPr lang="en-US" altLang="zh-CN" sz="1600" b="0" i="0" dirty="0">
                <a:solidFill>
                  <a:srgbClr val="3E4349"/>
                </a:solidFill>
                <a:effectLst/>
                <a:latin typeface="Georgia" panose="02040502050405020303" pitchFamily="18" charset="0"/>
              </a:rPr>
              <a:t>URL </a:t>
            </a:r>
            <a:r>
              <a:rPr lang="zh-CN" altLang="en-US" sz="1600" b="0" i="0" dirty="0">
                <a:solidFill>
                  <a:srgbClr val="3E4349"/>
                </a:solidFill>
                <a:effectLst/>
                <a:latin typeface="Georgia" panose="02040502050405020303" pitchFamily="18" charset="0"/>
              </a:rPr>
              <a:t>添加查询字串，也不需要对 </a:t>
            </a:r>
            <a:r>
              <a:rPr lang="en-US" altLang="zh-CN" sz="1600" b="0" i="0" dirty="0">
                <a:solidFill>
                  <a:srgbClr val="3E4349"/>
                </a:solidFill>
                <a:effectLst/>
                <a:latin typeface="Georgia" panose="02040502050405020303" pitchFamily="18" charset="0"/>
              </a:rPr>
              <a:t>POST </a:t>
            </a:r>
            <a:r>
              <a:rPr lang="zh-CN" altLang="en-US" sz="1600" b="0" i="0" dirty="0">
                <a:solidFill>
                  <a:srgbClr val="3E4349"/>
                </a:solidFill>
                <a:effectLst/>
                <a:latin typeface="Georgia" panose="02040502050405020303" pitchFamily="18" charset="0"/>
              </a:rPr>
              <a:t>数据进行表单编码。</a:t>
            </a:r>
            <a:r>
              <a:rPr lang="en-US" altLang="zh-CN" sz="1600" b="0" i="0" dirty="0">
                <a:solidFill>
                  <a:srgbClr val="3E4349"/>
                </a:solidFill>
                <a:effectLst/>
                <a:latin typeface="Georgia" panose="02040502050405020303" pitchFamily="18" charset="0"/>
              </a:rPr>
              <a:t>Keep-alive </a:t>
            </a:r>
            <a:r>
              <a:rPr lang="zh-CN" altLang="en-US" sz="1600" b="0" i="0" dirty="0">
                <a:solidFill>
                  <a:srgbClr val="3E4349"/>
                </a:solidFill>
                <a:effectLst/>
                <a:latin typeface="Georgia" panose="02040502050405020303" pitchFamily="18" charset="0"/>
              </a:rPr>
              <a:t>和 </a:t>
            </a:r>
            <a:r>
              <a:rPr lang="en-US" altLang="zh-CN" sz="1600" b="0" i="0" dirty="0">
                <a:solidFill>
                  <a:srgbClr val="3E4349"/>
                </a:solidFill>
                <a:effectLst/>
                <a:latin typeface="Georgia" panose="02040502050405020303" pitchFamily="18" charset="0"/>
              </a:rPr>
              <a:t>HTTP </a:t>
            </a:r>
            <a:r>
              <a:rPr lang="zh-CN" altLang="en-US" sz="1600" b="0" i="0" dirty="0">
                <a:solidFill>
                  <a:srgbClr val="3E4349"/>
                </a:solidFill>
                <a:effectLst/>
                <a:latin typeface="Georgia" panose="02040502050405020303" pitchFamily="18" charset="0"/>
              </a:rPr>
              <a:t>连接池的功能是 </a:t>
            </a:r>
            <a:r>
              <a:rPr lang="en-US" altLang="zh-CN" sz="1600" b="0" i="0" dirty="0">
                <a:solidFill>
                  <a:srgbClr val="3E4349"/>
                </a:solidFill>
                <a:effectLst/>
                <a:latin typeface="Georgia" panose="02040502050405020303" pitchFamily="18" charset="0"/>
              </a:rPr>
              <a:t>100% </a:t>
            </a:r>
            <a:r>
              <a:rPr lang="zh-CN" altLang="en-US" sz="1600" b="0" i="0" dirty="0">
                <a:solidFill>
                  <a:srgbClr val="3E4349"/>
                </a:solidFill>
                <a:effectLst/>
                <a:latin typeface="Georgia" panose="02040502050405020303" pitchFamily="18" charset="0"/>
              </a:rPr>
              <a:t>自动化的，一切动力都来自于根植在 </a:t>
            </a:r>
            <a:r>
              <a:rPr lang="en-US" altLang="zh-CN" sz="1600" b="0" i="0" dirty="0">
                <a:solidFill>
                  <a:srgbClr val="3E4349"/>
                </a:solidFill>
                <a:effectLst/>
                <a:latin typeface="Georgia" panose="02040502050405020303" pitchFamily="18" charset="0"/>
              </a:rPr>
              <a:t>Requests </a:t>
            </a:r>
            <a:r>
              <a:rPr lang="zh-CN" altLang="en-US" sz="1600" b="0" i="0" dirty="0">
                <a:solidFill>
                  <a:srgbClr val="3E4349"/>
                </a:solidFill>
                <a:effectLst/>
                <a:latin typeface="Georgia" panose="02040502050405020303" pitchFamily="18" charset="0"/>
              </a:rPr>
              <a:t>内部的 </a:t>
            </a:r>
            <a:r>
              <a:rPr lang="en-US" altLang="zh-CN" sz="1600" b="0" i="0" u="none" strike="noStrike" dirty="0">
                <a:solidFill>
                  <a:srgbClr val="004B6B"/>
                </a:solidFill>
                <a:effectLst/>
                <a:latin typeface="Georgia" panose="02040502050405020303" pitchFamily="18" charset="0"/>
                <a:hlinkClick r:id="rId3"/>
              </a:rPr>
              <a:t>urllib3</a:t>
            </a:r>
            <a:r>
              <a:rPr lang="zh-CN" altLang="en-US" sz="1600" b="0" i="0" dirty="0">
                <a:solidFill>
                  <a:srgbClr val="3E4349"/>
                </a:solidFill>
                <a:effectLst/>
                <a:latin typeface="Georgia" panose="02040502050405020303" pitchFamily="18" charset="0"/>
              </a:rPr>
              <a:t>。</a:t>
            </a:r>
            <a:endParaRPr lang="en-US" altLang="zh-CN" sz="2400" b="0" i="0" dirty="0">
              <a:solidFill>
                <a:srgbClr val="3E4349"/>
              </a:solidFill>
              <a:effectLst/>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err="1">
                <a:latin typeface="华文楷体" panose="02010600040101010101" pitchFamily="2" charset="-122"/>
                <a:ea typeface="华文楷体" panose="02010600040101010101" pitchFamily="2" charset="-122"/>
              </a:rPr>
              <a:t>requests.get</a:t>
            </a:r>
            <a:r>
              <a:rPr lang="en-US" altLang="zh-CN" sz="2400" dirty="0">
                <a:latin typeface="华文楷体" panose="02010600040101010101" pitchFamily="2" charset="-122"/>
                <a:ea typeface="华文楷体" panose="02010600040101010101" pitchFamily="2" charset="-122"/>
              </a:rPr>
              <a:t>()</a:t>
            </a: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特点：面对网站反扒时需结合其他工具使用，速度快</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介绍及演示</a:t>
            </a: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示例程序</a:t>
            </a:r>
            <a:r>
              <a:rPr lang="en-US" altLang="zh-CN" sz="2400" b="1" dirty="0">
                <a:latin typeface="华文楷体" panose="02010600040101010101" pitchFamily="2" charset="-122"/>
                <a:ea typeface="华文楷体" panose="02010600040101010101" pitchFamily="2" charset="-122"/>
              </a:rPr>
              <a:t>0</a:t>
            </a:r>
            <a:r>
              <a:rPr lang="zh-CN" altLang="en-US" sz="2400" b="1" dirty="0">
                <a:latin typeface="华文楷体" panose="02010600040101010101" pitchFamily="2" charset="-122"/>
                <a:ea typeface="华文楷体" panose="02010600040101010101" pitchFamily="2" charset="-122"/>
              </a:rPr>
              <a:t>最后部分：搜狗关键词咨询获取</a:t>
            </a:r>
            <a:endParaRPr lang="en-US" altLang="zh-CN" sz="2400" b="1"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5333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互联网直接获取信息</a:t>
            </a:r>
            <a:r>
              <a:rPr lang="en-US" altLang="zh-CN" sz="2400" dirty="0">
                <a:latin typeface="华文楷体" panose="02010600040101010101" pitchFamily="2" charset="-122"/>
                <a:ea typeface="华文楷体" panose="02010600040101010101" pitchFamily="2" charset="-122"/>
              </a:rPr>
              <a:t>-Selenium</a:t>
            </a:r>
            <a:r>
              <a:rPr lang="zh-CN" altLang="en-US" sz="2400" dirty="0">
                <a:latin typeface="华文楷体" panose="02010600040101010101" pitchFamily="2" charset="-122"/>
                <a:ea typeface="华文楷体" panose="02010600040101010101" pitchFamily="2" charset="-122"/>
              </a:rPr>
              <a:t>库</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hlinkClick r:id="rId2"/>
              </a:rPr>
              <a:t>https://www.selenium.dev/</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自动测试库，我们使用它的模拟浏览器操作功能</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特点：泛用性强，速度慢</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介绍及演示</a:t>
            </a: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示例程序</a:t>
            </a:r>
            <a:r>
              <a:rPr lang="en-US" altLang="zh-CN" sz="2400" b="1" dirty="0">
                <a:latin typeface="华文楷体" panose="02010600040101010101" pitchFamily="2" charset="-122"/>
                <a:ea typeface="华文楷体" panose="02010600040101010101" pitchFamily="2" charset="-122"/>
              </a:rPr>
              <a:t>2</a:t>
            </a:r>
            <a:r>
              <a:rPr lang="zh-CN" altLang="en-US" sz="2400" b="1" dirty="0">
                <a:latin typeface="华文楷体" panose="02010600040101010101" pitchFamily="2" charset="-122"/>
                <a:ea typeface="华文楷体" panose="02010600040101010101" pitchFamily="2" charset="-122"/>
              </a:rPr>
              <a:t>：巨潮资讯网评估说明获取</a:t>
            </a:r>
            <a:endParaRPr lang="en-US" altLang="zh-CN" sz="2400" b="1"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09043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数据采集部分智能化：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数据文件直接转换及分析</a:t>
            </a:r>
            <a:r>
              <a:rPr lang="en-US" altLang="zh-CN" sz="2400" dirty="0">
                <a:latin typeface="华文楷体" panose="02010600040101010101" pitchFamily="2" charset="-122"/>
                <a:ea typeface="华文楷体" panose="02010600040101010101" pitchFamily="2" charset="-122"/>
              </a:rPr>
              <a:t>:</a:t>
            </a: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示例程序</a:t>
            </a:r>
            <a:r>
              <a:rPr lang="en-US" altLang="zh-CN" sz="2400" b="1" dirty="0">
                <a:latin typeface="华文楷体" panose="02010600040101010101" pitchFamily="2" charset="-122"/>
                <a:ea typeface="华文楷体" panose="02010600040101010101" pitchFamily="2" charset="-122"/>
              </a:rPr>
              <a:t>3 Excel</a:t>
            </a:r>
            <a:r>
              <a:rPr lang="zh-CN" altLang="en-US" sz="2400" b="1" dirty="0">
                <a:latin typeface="华文楷体" panose="02010600040101010101" pitchFamily="2" charset="-122"/>
                <a:ea typeface="华文楷体" panose="02010600040101010101" pitchFamily="2" charset="-122"/>
              </a:rPr>
              <a:t>表格数据提取</a:t>
            </a:r>
            <a:endParaRPr lang="en-US" altLang="zh-CN" sz="2400" b="1"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示例程序</a:t>
            </a:r>
            <a:r>
              <a:rPr lang="en-US" altLang="zh-CN" sz="2400" b="1" dirty="0">
                <a:latin typeface="华文楷体" panose="02010600040101010101" pitchFamily="2" charset="-122"/>
                <a:ea typeface="华文楷体" panose="02010600040101010101" pitchFamily="2" charset="-122"/>
              </a:rPr>
              <a:t>4 PDF</a:t>
            </a:r>
            <a:r>
              <a:rPr lang="zh-CN" altLang="en-US" sz="2400" b="1" dirty="0">
                <a:latin typeface="华文楷体" panose="02010600040101010101" pitchFamily="2" charset="-122"/>
                <a:ea typeface="华文楷体" panose="02010600040101010101" pitchFamily="2" charset="-122"/>
              </a:rPr>
              <a:t>文件分析</a:t>
            </a:r>
            <a:endParaRPr lang="en-US" altLang="zh-CN" sz="2400" b="1"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89058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图文识别分析</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我们考虑借助百度智能平台的</a:t>
            </a:r>
            <a:r>
              <a:rPr lang="en-US" altLang="zh-CN" sz="2400" dirty="0" err="1">
                <a:latin typeface="华文楷体" panose="02010600040101010101" pitchFamily="2" charset="-122"/>
                <a:ea typeface="华文楷体" panose="02010600040101010101" pitchFamily="2" charset="-122"/>
              </a:rPr>
              <a:t>ocr</a:t>
            </a:r>
            <a:r>
              <a:rPr lang="zh-CN" altLang="en-US" sz="2400" dirty="0">
                <a:latin typeface="华文楷体" panose="02010600040101010101" pitchFamily="2" charset="-122"/>
                <a:ea typeface="华文楷体" panose="02010600040101010101" pitchFamily="2" charset="-122"/>
              </a:rPr>
              <a:t>识别</a:t>
            </a:r>
            <a:r>
              <a:rPr lang="en-US" altLang="zh-CN" sz="2400" dirty="0" err="1">
                <a:latin typeface="华文楷体" panose="02010600040101010101" pitchFamily="2" charset="-122"/>
                <a:ea typeface="华文楷体" panose="02010600040101010101" pitchFamily="2" charset="-122"/>
              </a:rPr>
              <a:t>api</a:t>
            </a:r>
            <a:r>
              <a:rPr lang="zh-CN" altLang="en-US" sz="2400" dirty="0">
                <a:latin typeface="华文楷体" panose="02010600040101010101" pitchFamily="2" charset="-122"/>
                <a:ea typeface="华文楷体" panose="02010600040101010101" pitchFamily="2" charset="-122"/>
              </a:rPr>
              <a:t>接口进行合同及对账单等文本识别、公章识别、财务票据识别实现部分智能化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hlinkClick r:id="rId2"/>
              </a:rPr>
              <a:t>百度</a:t>
            </a:r>
            <a:r>
              <a:rPr lang="en-US" altLang="zh-CN" sz="2400" dirty="0">
                <a:latin typeface="华文楷体" panose="02010600040101010101" pitchFamily="2" charset="-122"/>
                <a:ea typeface="华文楷体" panose="02010600040101010101" pitchFamily="2" charset="-122"/>
                <a:hlinkClick r:id="rId2"/>
              </a:rPr>
              <a:t>AI</a:t>
            </a:r>
            <a:r>
              <a:rPr lang="zh-CN" altLang="en-US" sz="2400" dirty="0">
                <a:latin typeface="华文楷体" panose="02010600040101010101" pitchFamily="2" charset="-122"/>
                <a:ea typeface="华文楷体" panose="02010600040101010101" pitchFamily="2" charset="-122"/>
                <a:hlinkClick r:id="rId2"/>
              </a:rPr>
              <a:t>开放平台</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进行简单注册</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17678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图文识别分析</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hlinkClick r:id="rId2"/>
              </a:rPr>
              <a:t>文字识别功能控制台</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选择领取免费资源</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EACAB332-5D47-4503-57D1-9DE66E8524C8}"/>
              </a:ext>
            </a:extLst>
          </p:cNvPr>
          <p:cNvPicPr>
            <a:picLocks noChangeAspect="1"/>
          </p:cNvPicPr>
          <p:nvPr/>
        </p:nvPicPr>
        <p:blipFill>
          <a:blip r:embed="rId3"/>
          <a:stretch>
            <a:fillRect/>
          </a:stretch>
        </p:blipFill>
        <p:spPr>
          <a:xfrm>
            <a:off x="1016682" y="3590624"/>
            <a:ext cx="1987652" cy="2197213"/>
          </a:xfrm>
          <a:prstGeom prst="rect">
            <a:avLst/>
          </a:prstGeom>
        </p:spPr>
      </p:pic>
    </p:spTree>
    <p:extLst>
      <p:ext uri="{BB962C8B-B14F-4D97-AF65-F5344CB8AC3E}">
        <p14:creationId xmlns:p14="http://schemas.microsoft.com/office/powerpoint/2010/main" val="1358400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sz="4400" dirty="0">
                <a:latin typeface="华文楷体" panose="02010600040101010101" pitchFamily="2" charset="-122"/>
                <a:ea typeface="华文楷体" panose="02010600040101010101" pitchFamily="2" charset="-122"/>
              </a:rPr>
              <a:t>什么是智能估值</a:t>
            </a:r>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2018</a:t>
            </a:r>
            <a:r>
              <a:rPr lang="zh-CN" altLang="en-US" sz="2400" dirty="0">
                <a:latin typeface="华文楷体" panose="02010600040101010101" pitchFamily="2" charset="-122"/>
                <a:ea typeface="华文楷体" panose="02010600040101010101" pitchFamily="2" charset="-122"/>
              </a:rPr>
              <a:t>年年底，中国资产评估协会制定</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中国资产评估行业信息化规划</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2018—2022</a:t>
            </a:r>
            <a:r>
              <a:rPr lang="zh-CN" altLang="en-US" sz="2400" dirty="0">
                <a:latin typeface="华文楷体" panose="02010600040101010101" pitchFamily="2" charset="-122"/>
                <a:ea typeface="华文楷体" panose="02010600040101010101" pitchFamily="2" charset="-122"/>
              </a:rPr>
              <a:t>），要求加快资产评估业态与信息技术的融合，推动资产评估行业向数字化、网络化、智能化方向转型升级。</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其中关于智能估值部分的主要任务为：</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推进建设智能评估系统</a:t>
            </a: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推进评估行业大数据建设，研究基于评估作业平台的数据分析挖掘体系和算法，推动实现对各种结构类型数据的深度挖掘和加工提取。鼓励有条件的评估机构开发内部管理、评估作业一体化智能平台，提升评估机构管理及执业智能化水平。支持机构引入人工智能技术，不断优化自动评估算法和模型，实现</a:t>
            </a:r>
            <a:r>
              <a:rPr lang="zh-CN" altLang="en-US" sz="2400" b="1" dirty="0">
                <a:latin typeface="华文楷体" panose="02010600040101010101" pitchFamily="2" charset="-122"/>
                <a:ea typeface="华文楷体" panose="02010600040101010101" pitchFamily="2" charset="-122"/>
              </a:rPr>
              <a:t>大数据自动化评估及智能建模、智能审核等辅助评估系统</a:t>
            </a:r>
            <a:r>
              <a:rPr lang="zh-CN" altLang="en-US" sz="2400" dirty="0">
                <a:latin typeface="华文楷体" panose="02010600040101010101" pitchFamily="2" charset="-122"/>
                <a:ea typeface="华文楷体" panose="02010600040101010101" pitchFamily="2" charset="-122"/>
              </a:rPr>
              <a:t>。</a:t>
            </a: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40984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图文识别分析</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领取需求的服务类型</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及接口类型</a:t>
            </a:r>
            <a:endParaRPr lang="en-US" altLang="zh-CN" sz="2400" dirty="0">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7314D8AB-19F0-4C19-AFE7-687B8A9E9911}"/>
              </a:ext>
            </a:extLst>
          </p:cNvPr>
          <p:cNvPicPr>
            <a:picLocks noChangeAspect="1"/>
          </p:cNvPicPr>
          <p:nvPr/>
        </p:nvPicPr>
        <p:blipFill>
          <a:blip r:embed="rId2"/>
          <a:stretch>
            <a:fillRect/>
          </a:stretch>
        </p:blipFill>
        <p:spPr>
          <a:xfrm>
            <a:off x="5059680" y="1550126"/>
            <a:ext cx="6836229" cy="5105521"/>
          </a:xfrm>
          <a:prstGeom prst="rect">
            <a:avLst/>
          </a:prstGeom>
        </p:spPr>
      </p:pic>
    </p:spTree>
    <p:extLst>
      <p:ext uri="{BB962C8B-B14F-4D97-AF65-F5344CB8AC3E}">
        <p14:creationId xmlns:p14="http://schemas.microsoft.com/office/powerpoint/2010/main" val="2565108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图文识别分析</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hlinkClick r:id="rId2"/>
              </a:rPr>
              <a:t>文字识别功能控制台</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资源列表查看已领取资源</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06FBF9B4-EA65-AB15-B260-4432369CF328}"/>
              </a:ext>
            </a:extLst>
          </p:cNvPr>
          <p:cNvPicPr>
            <a:picLocks noChangeAspect="1"/>
          </p:cNvPicPr>
          <p:nvPr/>
        </p:nvPicPr>
        <p:blipFill>
          <a:blip r:embed="rId3"/>
          <a:stretch>
            <a:fillRect/>
          </a:stretch>
        </p:blipFill>
        <p:spPr>
          <a:xfrm>
            <a:off x="929524" y="3429000"/>
            <a:ext cx="10192274" cy="2781443"/>
          </a:xfrm>
          <a:prstGeom prst="rect">
            <a:avLst/>
          </a:prstGeom>
        </p:spPr>
      </p:pic>
    </p:spTree>
    <p:extLst>
      <p:ext uri="{BB962C8B-B14F-4D97-AF65-F5344CB8AC3E}">
        <p14:creationId xmlns:p14="http://schemas.microsoft.com/office/powerpoint/2010/main" val="1479404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图文识别分析</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回之前页面创建应用，内容可任意输入</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6B09FA61-46F4-F5EF-C95E-17F682A9DAF2}"/>
              </a:ext>
            </a:extLst>
          </p:cNvPr>
          <p:cNvPicPr>
            <a:picLocks noChangeAspect="1"/>
          </p:cNvPicPr>
          <p:nvPr/>
        </p:nvPicPr>
        <p:blipFill>
          <a:blip r:embed="rId2"/>
          <a:stretch>
            <a:fillRect/>
          </a:stretch>
        </p:blipFill>
        <p:spPr>
          <a:xfrm>
            <a:off x="994456" y="3176411"/>
            <a:ext cx="2032104" cy="2146410"/>
          </a:xfrm>
          <a:prstGeom prst="rect">
            <a:avLst/>
          </a:prstGeom>
        </p:spPr>
      </p:pic>
    </p:spTree>
    <p:extLst>
      <p:ext uri="{BB962C8B-B14F-4D97-AF65-F5344CB8AC3E}">
        <p14:creationId xmlns:p14="http://schemas.microsoft.com/office/powerpoint/2010/main" val="3348688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图文识别分析</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r>
              <a:rPr lang="zh-CN" altLang="en-US" sz="2400" dirty="0">
                <a:latin typeface="华文楷体" panose="02010600040101010101" pitchFamily="2" charset="-122"/>
                <a:ea typeface="华文楷体" panose="02010600040101010101" pitchFamily="2" charset="-122"/>
              </a:rPr>
              <a:t>点击应用列表，记住其中</a:t>
            </a:r>
            <a:r>
              <a:rPr lang="en-US" altLang="zh-CN" sz="2400" dirty="0">
                <a:latin typeface="华文楷体" panose="02010600040101010101" pitchFamily="2" charset="-122"/>
                <a:ea typeface="华文楷体" panose="02010600040101010101" pitchFamily="2" charset="-122"/>
              </a:rPr>
              <a:t>API Key</a:t>
            </a:r>
            <a:r>
              <a:rPr lang="zh-CN" altLang="en-US" sz="2400" dirty="0">
                <a:latin typeface="华文楷体" panose="02010600040101010101" pitchFamily="2" charset="-122"/>
                <a:ea typeface="华文楷体" panose="02010600040101010101" pitchFamily="2" charset="-122"/>
              </a:rPr>
              <a:t>和</a:t>
            </a:r>
            <a:r>
              <a:rPr lang="en-US" altLang="zh-CN" sz="2400" dirty="0">
                <a:latin typeface="华文楷体" panose="02010600040101010101" pitchFamily="2" charset="-122"/>
                <a:ea typeface="华文楷体" panose="02010600040101010101" pitchFamily="2" charset="-122"/>
              </a:rPr>
              <a:t>Secret Key</a:t>
            </a:r>
          </a:p>
        </p:txBody>
      </p:sp>
      <p:pic>
        <p:nvPicPr>
          <p:cNvPr id="5" name="图片 4">
            <a:extLst>
              <a:ext uri="{FF2B5EF4-FFF2-40B4-BE49-F238E27FC236}">
                <a16:creationId xmlns:a16="http://schemas.microsoft.com/office/drawing/2014/main" id="{34C5C689-64D8-633D-CBBD-6D56D34776C8}"/>
              </a:ext>
            </a:extLst>
          </p:cNvPr>
          <p:cNvPicPr>
            <a:picLocks noChangeAspect="1"/>
          </p:cNvPicPr>
          <p:nvPr/>
        </p:nvPicPr>
        <p:blipFill>
          <a:blip r:embed="rId2"/>
          <a:stretch>
            <a:fillRect/>
          </a:stretch>
        </p:blipFill>
        <p:spPr>
          <a:xfrm>
            <a:off x="908538" y="2850000"/>
            <a:ext cx="10115062" cy="2007828"/>
          </a:xfrm>
          <a:prstGeom prst="rect">
            <a:avLst/>
          </a:prstGeom>
        </p:spPr>
      </p:pic>
    </p:spTree>
    <p:extLst>
      <p:ext uri="{BB962C8B-B14F-4D97-AF65-F5344CB8AC3E}">
        <p14:creationId xmlns:p14="http://schemas.microsoft.com/office/powerpoint/2010/main" val="956899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图文识别分析</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示例程序</a:t>
            </a:r>
            <a:r>
              <a:rPr lang="en-US" altLang="zh-CN" sz="2400" b="1" dirty="0">
                <a:latin typeface="华文楷体" panose="02010600040101010101" pitchFamily="2" charset="-122"/>
                <a:ea typeface="华文楷体" panose="02010600040101010101" pitchFamily="2" charset="-122"/>
              </a:rPr>
              <a:t>5</a:t>
            </a:r>
            <a:r>
              <a:rPr lang="zh-CN" altLang="en-US" sz="2400" b="1" dirty="0">
                <a:latin typeface="华文楷体" panose="02010600040101010101" pitchFamily="2" charset="-122"/>
                <a:ea typeface="华文楷体" panose="02010600040101010101" pitchFamily="2" charset="-122"/>
              </a:rPr>
              <a:t>文本识别及智能票据识别</a:t>
            </a:r>
            <a:endParaRPr lang="en-US" altLang="zh-CN" sz="2400" b="1"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344094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数据采集部分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6.</a:t>
            </a:r>
            <a:r>
              <a:rPr lang="zh-CN" altLang="en-US" sz="2400" dirty="0">
                <a:latin typeface="华文楷体" panose="02010600040101010101" pitchFamily="2" charset="-122"/>
                <a:ea typeface="华文楷体" panose="02010600040101010101" pitchFamily="2" charset="-122"/>
              </a:rPr>
              <a:t>数据存储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提取到的数据最好能存储到一个地方，方便后续查询调用，这个存储数据的地方就是数据库，数据库与</a:t>
            </a:r>
            <a:r>
              <a:rPr lang="en-US" altLang="zh-CN" sz="2400" dirty="0">
                <a:latin typeface="华文楷体" panose="02010600040101010101" pitchFamily="2" charset="-122"/>
                <a:ea typeface="华文楷体" panose="02010600040101010101" pitchFamily="2" charset="-122"/>
              </a:rPr>
              <a:t>Excel</a:t>
            </a:r>
            <a:r>
              <a:rPr lang="zh-CN" altLang="en-US" sz="2400" dirty="0">
                <a:latin typeface="华文楷体" panose="02010600040101010101" pitchFamily="2" charset="-122"/>
                <a:ea typeface="华文楷体" panose="02010600040101010101" pitchFamily="2" charset="-122"/>
              </a:rPr>
              <a:t>表格类似，更高度的格式化。其对应文件后缀是</a:t>
            </a:r>
            <a:r>
              <a:rPr lang="en-US" altLang="zh-CN" sz="2400" dirty="0">
                <a:latin typeface="华文楷体" panose="02010600040101010101" pitchFamily="2" charset="-122"/>
                <a:ea typeface="华文楷体" panose="02010600040101010101" pitchFamily="2" charset="-122"/>
              </a:rPr>
              <a:t>.</a:t>
            </a:r>
            <a:r>
              <a:rPr lang="en-US" altLang="zh-CN" sz="2400" dirty="0" err="1">
                <a:latin typeface="华文楷体" panose="02010600040101010101" pitchFamily="2" charset="-122"/>
                <a:ea typeface="华文楷体" panose="02010600040101010101" pitchFamily="2" charset="-122"/>
              </a:rPr>
              <a:t>db</a:t>
            </a:r>
            <a:r>
              <a:rPr lang="zh-CN" altLang="en-US" sz="2400" dirty="0">
                <a:latin typeface="华文楷体" panose="02010600040101010101" pitchFamily="2" charset="-122"/>
                <a:ea typeface="华文楷体" panose="02010600040101010101" pitchFamily="2" charset="-122"/>
              </a:rPr>
              <a:t>，使用专门的</a:t>
            </a:r>
            <a:r>
              <a:rPr lang="en-US" altLang="zh-CN" sz="2400" dirty="0">
                <a:latin typeface="华文楷体" panose="02010600040101010101" pitchFamily="2" charset="-122"/>
                <a:ea typeface="华文楷体" panose="02010600040101010101" pitchFamily="2" charset="-122"/>
              </a:rPr>
              <a:t>SQL(</a:t>
            </a:r>
            <a:r>
              <a:rPr lang="zh-CN" altLang="en-US" sz="2400" dirty="0">
                <a:latin typeface="华文楷体" panose="02010600040101010101" pitchFamily="2" charset="-122"/>
                <a:ea typeface="华文楷体" panose="02010600040101010101" pitchFamily="2" charset="-122"/>
              </a:rPr>
              <a:t>结构化查询</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语言。这里我们不对</a:t>
            </a:r>
            <a:r>
              <a:rPr lang="en-US" altLang="zh-CN" sz="2400" dirty="0">
                <a:latin typeface="华文楷体" panose="02010600040101010101" pitchFamily="2" charset="-122"/>
                <a:ea typeface="华文楷体" panose="02010600040101010101" pitchFamily="2" charset="-122"/>
              </a:rPr>
              <a:t>SQL</a:t>
            </a:r>
            <a:r>
              <a:rPr lang="zh-CN" altLang="en-US" sz="2400" dirty="0">
                <a:latin typeface="华文楷体" panose="02010600040101010101" pitchFamily="2" charset="-122"/>
                <a:ea typeface="华文楷体" panose="02010600040101010101" pitchFamily="2" charset="-122"/>
              </a:rPr>
              <a:t>语言做过多展开，只描述其在</a:t>
            </a:r>
            <a:r>
              <a:rPr lang="en-US" altLang="zh-CN" sz="2400" dirty="0">
                <a:latin typeface="华文楷体" panose="02010600040101010101" pitchFamily="2" charset="-122"/>
                <a:ea typeface="华文楷体" panose="02010600040101010101" pitchFamily="2" charset="-122"/>
              </a:rPr>
              <a:t>Python</a:t>
            </a:r>
            <a:r>
              <a:rPr lang="zh-CN" altLang="en-US" sz="2400" dirty="0">
                <a:latin typeface="华文楷体" panose="02010600040101010101" pitchFamily="2" charset="-122"/>
                <a:ea typeface="华文楷体" panose="02010600040101010101" pitchFamily="2" charset="-122"/>
              </a:rPr>
              <a:t>中的应用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数据库简单教学，以</a:t>
            </a:r>
            <a:r>
              <a:rPr lang="en-US" altLang="zh-CN" sz="2400" dirty="0">
                <a:latin typeface="华文楷体" panose="02010600040101010101" pitchFamily="2" charset="-122"/>
                <a:ea typeface="华文楷体" panose="02010600040101010101" pitchFamily="2" charset="-122"/>
              </a:rPr>
              <a:t>SQLite</a:t>
            </a:r>
            <a:r>
              <a:rPr lang="zh-CN" altLang="en-US" sz="2400" dirty="0">
                <a:latin typeface="华文楷体" panose="02010600040101010101" pitchFamily="2" charset="-122"/>
                <a:ea typeface="华文楷体" panose="02010600040101010101" pitchFamily="2" charset="-122"/>
              </a:rPr>
              <a:t>为例，</a:t>
            </a:r>
            <a:r>
              <a:rPr lang="en-US" altLang="zh-CN" sz="2400" dirty="0">
                <a:latin typeface="华文楷体" panose="02010600040101010101" pitchFamily="2" charset="-122"/>
                <a:ea typeface="华文楷体" panose="02010600040101010101" pitchFamily="2" charset="-122"/>
              </a:rPr>
              <a:t>SQLite</a:t>
            </a:r>
            <a:r>
              <a:rPr lang="zh-CN" altLang="en-US" sz="2400" dirty="0">
                <a:latin typeface="华文楷体" panose="02010600040101010101" pitchFamily="2" charset="-122"/>
                <a:ea typeface="华文楷体" panose="02010600040101010101" pitchFamily="2" charset="-122"/>
              </a:rPr>
              <a:t>是一种轻型数据库</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特点是无服务器、不需要配置，安卓应用大多使用这种数据库。</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示例程序</a:t>
            </a:r>
            <a:r>
              <a:rPr lang="en-US" altLang="zh-CN" sz="2400" b="1" dirty="0">
                <a:latin typeface="华文楷体" panose="02010600040101010101" pitchFamily="2" charset="-122"/>
                <a:ea typeface="华文楷体" panose="02010600040101010101" pitchFamily="2" charset="-122"/>
              </a:rPr>
              <a:t>6</a:t>
            </a:r>
            <a:r>
              <a:rPr lang="zh-CN" altLang="en-US" sz="2400" b="1" dirty="0">
                <a:latin typeface="华文楷体" panose="02010600040101010101" pitchFamily="2" charset="-122"/>
                <a:ea typeface="华文楷体" panose="02010600040101010101" pitchFamily="2" charset="-122"/>
              </a:rPr>
              <a:t>数据库简单教学</a:t>
            </a:r>
            <a:endParaRPr lang="en-US" altLang="zh-CN" sz="2400" b="1"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78362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分析计算部分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确定智能估值思路</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常用的估值方法：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资产基础法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市场法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收益法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讨论：如何在传统的资产评估中运用智能估值？</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
        <p:nvSpPr>
          <p:cNvPr id="4" name="思想气泡: 云 3">
            <a:extLst>
              <a:ext uri="{FF2B5EF4-FFF2-40B4-BE49-F238E27FC236}">
                <a16:creationId xmlns:a16="http://schemas.microsoft.com/office/drawing/2014/main" id="{061B6A8E-2D22-49C6-CAC8-80EB09A9F64D}"/>
              </a:ext>
            </a:extLst>
          </p:cNvPr>
          <p:cNvSpPr/>
          <p:nvPr/>
        </p:nvSpPr>
        <p:spPr>
          <a:xfrm>
            <a:off x="169985" y="4466492"/>
            <a:ext cx="914400" cy="61264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1776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分析计算部分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确定智能估值思路</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资产基础法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本质：对不同资产组成部分使用市场法和收益法的集合</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投资估值很少采用资产基础法结果，其智能化主要作为资产评估事项中资产基础法程序的辅助：</a:t>
            </a: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67592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分析计算部分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确定智能估值思路</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资产基础法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个人将资产基础法中涉及科目主要分为货币类科目和非货币类科目</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货币类科目主要包括货币资金及往来款</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非货币类科目为其他价值无法明确衡量科目，如固定资产、存货等</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71896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分析计算部分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确定智能估值思路</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资产基础法</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货币类科目</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其估值相对程序化，主要来源是企业账套及对应原始凭证</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我们可以进行智能化的部分主要是对原始凭证进行扫描后进行的图片识别（见数据采集部分</a:t>
            </a: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）和函证的智能化生成（输出部分提到）</a:t>
            </a: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9957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sz="4400" dirty="0">
                <a:latin typeface="华文楷体" panose="02010600040101010101" pitchFamily="2" charset="-122"/>
                <a:ea typeface="华文楷体" panose="02010600040101010101" pitchFamily="2" charset="-122"/>
              </a:rPr>
              <a:t>什么是智能估值</a:t>
            </a:r>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我的理解：</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通过对大数据的收集，进行自动化评估，并能够智能调整模型及智能检验结果，同时自动化展示估值成果的估值系统。</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自动进行大数据收集</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自动化评估</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智能调整模型</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自动化展示估值成果</a:t>
            </a: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90647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分析计算部分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确定智能估值思路</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资产基础法</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非货币类科目</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智能化主要思路为互联网获取对应资产价格并自动加权形成结果</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金融资产相关可使用</a:t>
            </a:r>
            <a:r>
              <a:rPr lang="en-US" altLang="zh-CN" sz="2400" dirty="0" err="1">
                <a:latin typeface="华文楷体" panose="02010600040101010101" pitchFamily="2" charset="-122"/>
                <a:ea typeface="华文楷体" panose="02010600040101010101" pitchFamily="2" charset="-122"/>
              </a:rPr>
              <a:t>Akshare</a:t>
            </a:r>
            <a:r>
              <a:rPr lang="zh-CN" altLang="en-US" sz="2400" dirty="0">
                <a:latin typeface="华文楷体" panose="02010600040101010101" pitchFamily="2" charset="-122"/>
                <a:ea typeface="华文楷体" panose="02010600040101010101" pitchFamily="2" charset="-122"/>
              </a:rPr>
              <a:t>库批量查询对应金融资产基准日价格</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示例程序</a:t>
            </a:r>
            <a:r>
              <a:rPr lang="en-US" altLang="zh-CN" sz="2400" b="1" dirty="0">
                <a:latin typeface="华文楷体" panose="02010600040101010101" pitchFamily="2" charset="-122"/>
                <a:ea typeface="华文楷体" panose="02010600040101010101" pitchFamily="2" charset="-122"/>
              </a:rPr>
              <a:t>7Akshare</a:t>
            </a:r>
            <a:r>
              <a:rPr lang="zh-CN" altLang="en-US" sz="2400" b="1" dirty="0">
                <a:latin typeface="华文楷体" panose="02010600040101010101" pitchFamily="2" charset="-122"/>
                <a:ea typeface="华文楷体" panose="02010600040101010101" pitchFamily="2" charset="-122"/>
              </a:rPr>
              <a:t>批量查询金融资产基准日价格</a:t>
            </a:r>
            <a:endParaRPr lang="en-US" altLang="zh-CN" sz="2400" b="1"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367175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分析计算部分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确定智能估值思路</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资产基础法</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非货币类科目</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房产、土地、车辆和设备可使用</a:t>
            </a:r>
            <a:r>
              <a:rPr lang="en-US" altLang="zh-CN" sz="2400" dirty="0">
                <a:latin typeface="华文楷体" panose="02010600040101010101" pitchFamily="2" charset="-122"/>
                <a:ea typeface="华文楷体" panose="02010600040101010101" pitchFamily="2" charset="-122"/>
              </a:rPr>
              <a:t>Selenium</a:t>
            </a:r>
            <a:r>
              <a:rPr lang="zh-CN" altLang="en-US" sz="2400" dirty="0">
                <a:latin typeface="华文楷体" panose="02010600040101010101" pitchFamily="2" charset="-122"/>
                <a:ea typeface="华文楷体" panose="02010600040101010101" pitchFamily="2" charset="-122"/>
              </a:rPr>
              <a:t>库批量查询对应网站相关市场价格</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房产</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房天下、链家</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土地</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中国土地市场网</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车辆</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新浪二手车、瓜子二手车</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设备</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淘宝、京东，阿里巴巴</a:t>
            </a:r>
            <a:r>
              <a:rPr lang="en-US" altLang="zh-CN" sz="2400" dirty="0">
                <a:latin typeface="华文楷体" panose="02010600040101010101" pitchFamily="2" charset="-122"/>
                <a:ea typeface="华文楷体" panose="02010600040101010101" pitchFamily="2" charset="-122"/>
              </a:rPr>
              <a:t>1688</a:t>
            </a:r>
            <a:r>
              <a:rPr lang="zh-CN" altLang="en-US" sz="2400" dirty="0">
                <a:latin typeface="华文楷体" panose="02010600040101010101" pitchFamily="2" charset="-122"/>
                <a:ea typeface="华文楷体" panose="02010600040101010101" pitchFamily="2" charset="-122"/>
              </a:rPr>
              <a:t>等</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其中部分网站需要登陆，可以在模拟浏览器生成前用</a:t>
            </a:r>
            <a:r>
              <a:rPr lang="en-US" altLang="zh-CN" sz="2400" dirty="0">
                <a:latin typeface="华文楷体" panose="02010600040101010101" pitchFamily="2" charset="-122"/>
                <a:ea typeface="华文楷体" panose="02010600040101010101" pitchFamily="2" charset="-122"/>
              </a:rPr>
              <a:t>time</a:t>
            </a:r>
            <a:r>
              <a:rPr lang="zh-CN" altLang="en-US" sz="2400" dirty="0">
                <a:latin typeface="华文楷体" panose="02010600040101010101" pitchFamily="2" charset="-122"/>
                <a:ea typeface="华文楷体" panose="02010600040101010101" pitchFamily="2" charset="-122"/>
              </a:rPr>
              <a:t>库预留等待时间，手动登陆后查询。</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部分网站有对应资产的价格计算器，也可以直接进行使用</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60110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pPr algn="ctr"/>
            <a:r>
              <a:rPr lang="zh-CN" altLang="en-US" dirty="0">
                <a:latin typeface="华文楷体" panose="02010600040101010101" pitchFamily="2" charset="-122"/>
                <a:ea typeface="华文楷体" panose="02010600040101010101" pitchFamily="2" charset="-122"/>
              </a:rPr>
              <a:t>课程访谈专家</a:t>
            </a:r>
            <a:r>
              <a:rPr lang="en-US" altLang="zh-CN"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4932727" y="2170678"/>
            <a:ext cx="6362350" cy="5144318"/>
          </a:xfrm>
        </p:spPr>
        <p:txBody>
          <a:bodyPr anchor="t">
            <a:noAutofit/>
          </a:bodyPr>
          <a:lstStyle/>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
        <p:nvSpPr>
          <p:cNvPr id="9" name="文本框 8">
            <a:extLst>
              <a:ext uri="{FF2B5EF4-FFF2-40B4-BE49-F238E27FC236}">
                <a16:creationId xmlns:a16="http://schemas.microsoft.com/office/drawing/2014/main" id="{EF6C2B02-A70E-445F-8AD9-D2D2656C6EF2}"/>
              </a:ext>
            </a:extLst>
          </p:cNvPr>
          <p:cNvSpPr txBox="1"/>
          <p:nvPr/>
        </p:nvSpPr>
        <p:spPr>
          <a:xfrm>
            <a:off x="4932727" y="2395363"/>
            <a:ext cx="6094602" cy="2585323"/>
          </a:xfrm>
          <a:prstGeom prst="rect">
            <a:avLst/>
          </a:prstGeom>
          <a:noFill/>
        </p:spPr>
        <p:txBody>
          <a:bodyPr wrap="square">
            <a:spAutoFit/>
          </a:bodyPr>
          <a:lstStyle/>
          <a:p>
            <a:r>
              <a:rPr lang="zh-CN" altLang="en-US" dirty="0">
                <a:solidFill>
                  <a:srgbClr val="333333"/>
                </a:solidFill>
                <a:latin typeface="楷体" panose="02010609060101010101" pitchFamily="49" charset="-122"/>
                <a:ea typeface="楷体" panose="02010609060101010101" pitchFamily="49" charset="-122"/>
              </a:rPr>
              <a:t>李永刚</a:t>
            </a:r>
            <a:endParaRPr lang="en-US" altLang="zh-CN" dirty="0">
              <a:solidFill>
                <a:srgbClr val="333333"/>
              </a:solidFill>
              <a:latin typeface="楷体" panose="02010609060101010101" pitchFamily="49" charset="-122"/>
              <a:ea typeface="楷体" panose="02010609060101010101" pitchFamily="49" charset="-122"/>
            </a:endParaRPr>
          </a:p>
          <a:p>
            <a:r>
              <a:rPr lang="zh-CN" altLang="en-US" dirty="0">
                <a:solidFill>
                  <a:srgbClr val="333333"/>
                </a:solidFill>
                <a:latin typeface="楷体" panose="02010609060101010101" pitchFamily="49" charset="-122"/>
                <a:ea typeface="楷体" panose="02010609060101010101" pitchFamily="49" charset="-122"/>
              </a:rPr>
              <a:t>中企华副总裁兼国际业务部总经理和质控部总经理</a:t>
            </a:r>
            <a:endParaRPr lang="en-US" altLang="zh-CN" dirty="0">
              <a:solidFill>
                <a:srgbClr val="333333"/>
              </a:solidFill>
              <a:latin typeface="楷体" panose="02010609060101010101" pitchFamily="49" charset="-122"/>
              <a:ea typeface="楷体" panose="02010609060101010101" pitchFamily="49" charset="-122"/>
            </a:endParaRPr>
          </a:p>
          <a:p>
            <a:r>
              <a:rPr lang="zh-CN" altLang="en-US" dirty="0">
                <a:solidFill>
                  <a:srgbClr val="333333"/>
                </a:solidFill>
                <a:latin typeface="楷体" panose="02010609060101010101" pitchFamily="49" charset="-122"/>
                <a:ea typeface="楷体" panose="02010609060101010101" pitchFamily="49" charset="-122"/>
              </a:rPr>
              <a:t>负责中企华信息化建设工作，并曾担任中国证监会会计部顾问助理，证监会行政处罚委专家成员，国务院国资委及天津国资委评审专家，中国资产评估协会国际业务专家，北京资产评估协会战略委员会委员，北京资产评估协会第三届“行业专家管理型人才”，财政部监督检查局和中国资产评估协会行业大检查组成员，北京统战部第二代非公经济人士。</a:t>
            </a:r>
            <a:endParaRPr lang="en-US" altLang="zh-CN" dirty="0">
              <a:solidFill>
                <a:srgbClr val="333333"/>
              </a:solidFill>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5DD1F102-A60A-4531-B5C2-23D08F145832}"/>
              </a:ext>
            </a:extLst>
          </p:cNvPr>
          <p:cNvPicPr>
            <a:picLocks noChangeAspect="1"/>
          </p:cNvPicPr>
          <p:nvPr/>
        </p:nvPicPr>
        <p:blipFill>
          <a:blip r:embed="rId2"/>
          <a:stretch>
            <a:fillRect/>
          </a:stretch>
        </p:blipFill>
        <p:spPr>
          <a:xfrm>
            <a:off x="1435663" y="2048047"/>
            <a:ext cx="2257143" cy="2761905"/>
          </a:xfrm>
          <a:prstGeom prst="rect">
            <a:avLst/>
          </a:prstGeom>
        </p:spPr>
      </p:pic>
    </p:spTree>
    <p:extLst>
      <p:ext uri="{BB962C8B-B14F-4D97-AF65-F5344CB8AC3E}">
        <p14:creationId xmlns:p14="http://schemas.microsoft.com/office/powerpoint/2010/main" val="3959199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分析计算部分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确定智能估值思路</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市场法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梳理评估公司常用市场法测算模型并建立思路</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市场法汇总</a:t>
            </a:r>
            <a:r>
              <a:rPr lang="en-US" altLang="zh-CN" sz="2400" b="1" dirty="0">
                <a:latin typeface="华文楷体" panose="02010600040101010101" pitchFamily="2" charset="-122"/>
                <a:ea typeface="华文楷体" panose="02010600040101010101" pitchFamily="2" charset="-122"/>
              </a:rPr>
              <a:t>.docx</a:t>
            </a: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191856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分析计算部分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确定智能估值思路</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市场法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分析并梳理建立拟使用的市场法估值模型</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以下只提供思路，同学们可以结合自己理解使用不同的指标、权重及修正内容</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个人模型：</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、确定指标，个人用收入类乘数和资产类乘数综合判断市场法价值</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收入类乘数为市盈率、市销率、</a:t>
            </a:r>
            <a:r>
              <a:rPr lang="en-US" altLang="zh-CN" sz="2400" dirty="0">
                <a:latin typeface="华文楷体" panose="02010600040101010101" pitchFamily="2" charset="-122"/>
                <a:ea typeface="华文楷体" panose="02010600040101010101" pitchFamily="2" charset="-122"/>
              </a:rPr>
              <a:t>peg</a:t>
            </a:r>
            <a:r>
              <a:rPr lang="zh-CN" altLang="en-US" sz="2400" dirty="0">
                <a:latin typeface="华文楷体" panose="02010600040101010101" pitchFamily="2" charset="-122"/>
                <a:ea typeface="华文楷体" panose="02010600040101010101" pitchFamily="2" charset="-122"/>
              </a:rPr>
              <a:t>的综合。资产类乘数用市净率</a:t>
            </a:r>
            <a:r>
              <a:rPr lang="en-US" altLang="zh-CN" sz="2400" dirty="0">
                <a:latin typeface="华文楷体" panose="02010600040101010101" pitchFamily="2" charset="-122"/>
                <a:ea typeface="华文楷体" panose="02010600040101010101" pitchFamily="2" charset="-122"/>
              </a:rPr>
              <a:t>.</a:t>
            </a: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37184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分析计算部分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确定智能估值思路</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市场法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、区分行业和阶段使用不同的指标权重</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我的分类：科创板、传统行业、非传统行业</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、根据不同的指标权重确定估值</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、引入财务打分等修正因素对估值进行调整</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、大规模修正并处理异常情况</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示例</a:t>
            </a:r>
            <a:r>
              <a:rPr lang="en-US" altLang="zh-CN" sz="2400" b="1" dirty="0">
                <a:latin typeface="华文楷体" panose="02010600040101010101" pitchFamily="2" charset="-122"/>
                <a:ea typeface="华文楷体" panose="02010600040101010101" pitchFamily="2" charset="-122"/>
              </a:rPr>
              <a:t>8</a:t>
            </a:r>
            <a:r>
              <a:rPr lang="zh-CN" altLang="en-US" sz="2400" b="1" dirty="0">
                <a:latin typeface="华文楷体" panose="02010600040101010101" pitchFamily="2" charset="-122"/>
                <a:ea typeface="华文楷体" panose="02010600040101010101" pitchFamily="2" charset="-122"/>
              </a:rPr>
              <a:t>简化版市场法估值程序</a:t>
            </a:r>
            <a:endParaRPr lang="en-US" altLang="zh-CN" sz="2400" b="1"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58401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分析计算部分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确定智能估值思路</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收益法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分析并梳理建立拟使用的收益法估值模型</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以下只提供思路，同学们可以结合自己理解使用不同的方法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个人模型：</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、清理思路，我们需要得到什么结果，什么输出？需要使用什么数据，什么输入？</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、我们到底要在哪部分实现智能化，是实现全智能还是半智能？</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、收益法测算表全面梳理</a:t>
            </a: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21252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分析计算部分</a:t>
            </a:r>
          </a:p>
        </p:txBody>
      </p:sp>
      <p:sp>
        <p:nvSpPr>
          <p:cNvPr id="3" name="内容占位符 2"/>
          <p:cNvSpPr>
            <a:spLocks noGrp="1"/>
          </p:cNvSpPr>
          <p:nvPr>
            <p:ph idx="1"/>
          </p:nvPr>
        </p:nvSpPr>
        <p:spPr>
          <a:xfrm>
            <a:off x="838200" y="1825625"/>
            <a:ext cx="10515600" cy="4667250"/>
          </a:xfrm>
        </p:spPr>
        <p:txBody>
          <a:bodyPr anchor="t">
            <a:noAutofit/>
          </a:bodyPr>
          <a:lstStyle/>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确定智能估值思路</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收益法</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、根据智能化思路设置不同情景</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en-US"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、大规模修正并处理异常情况</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实战制作中收益法估值程序演示</a:t>
            </a: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231738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pPr algn="ctr"/>
            <a:r>
              <a:rPr lang="zh-CN" altLang="en-US" dirty="0">
                <a:latin typeface="华文楷体" panose="02010600040101010101" pitchFamily="2" charset="-122"/>
                <a:ea typeface="华文楷体" panose="02010600040101010101" pitchFamily="2" charset="-122"/>
              </a:rPr>
              <a:t>课程访谈专家</a:t>
            </a:r>
            <a:r>
              <a:rPr lang="en-US" altLang="zh-CN"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4932727" y="2170678"/>
            <a:ext cx="6362350" cy="5144318"/>
          </a:xfrm>
        </p:spPr>
        <p:txBody>
          <a:bodyPr anchor="t">
            <a:noAutofit/>
          </a:bodyPr>
          <a:lstStyle/>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
        <p:nvSpPr>
          <p:cNvPr id="9" name="文本框 8">
            <a:extLst>
              <a:ext uri="{FF2B5EF4-FFF2-40B4-BE49-F238E27FC236}">
                <a16:creationId xmlns:a16="http://schemas.microsoft.com/office/drawing/2014/main" id="{EF6C2B02-A70E-445F-8AD9-D2D2656C6EF2}"/>
              </a:ext>
            </a:extLst>
          </p:cNvPr>
          <p:cNvSpPr txBox="1"/>
          <p:nvPr/>
        </p:nvSpPr>
        <p:spPr>
          <a:xfrm>
            <a:off x="2835479" y="2353418"/>
            <a:ext cx="6094602" cy="646331"/>
          </a:xfrm>
          <a:prstGeom prst="rect">
            <a:avLst/>
          </a:prstGeom>
          <a:noFill/>
        </p:spPr>
        <p:txBody>
          <a:bodyPr wrap="square">
            <a:spAutoFit/>
          </a:bodyPr>
          <a:lstStyle/>
          <a:p>
            <a:r>
              <a:rPr lang="zh-CN" altLang="en-US" dirty="0">
                <a:solidFill>
                  <a:srgbClr val="333333"/>
                </a:solidFill>
                <a:latin typeface="楷体" panose="02010609060101010101" pitchFamily="49" charset="-122"/>
                <a:ea typeface="楷体" panose="02010609060101010101" pitchFamily="49" charset="-122"/>
              </a:rPr>
              <a:t>挖地兔</a:t>
            </a:r>
            <a:endParaRPr lang="en-US" altLang="zh-CN" dirty="0">
              <a:solidFill>
                <a:srgbClr val="333333"/>
              </a:solidFill>
              <a:latin typeface="楷体" panose="02010609060101010101" pitchFamily="49" charset="-122"/>
              <a:ea typeface="楷体" panose="02010609060101010101" pitchFamily="49" charset="-122"/>
            </a:endParaRPr>
          </a:p>
          <a:p>
            <a:r>
              <a:rPr lang="zh-CN" altLang="en-US" dirty="0">
                <a:solidFill>
                  <a:srgbClr val="333333"/>
                </a:solidFill>
                <a:latin typeface="楷体" panose="02010609060101010101" pitchFamily="49" charset="-122"/>
                <a:ea typeface="楷体" panose="02010609060101010101" pitchFamily="49" charset="-122"/>
              </a:rPr>
              <a:t>知名财经数据网站</a:t>
            </a:r>
            <a:r>
              <a:rPr lang="en-US" altLang="zh-CN" dirty="0" err="1">
                <a:solidFill>
                  <a:srgbClr val="333333"/>
                </a:solidFill>
                <a:latin typeface="楷体" panose="02010609060101010101" pitchFamily="49" charset="-122"/>
                <a:ea typeface="楷体" panose="02010609060101010101" pitchFamily="49" charset="-122"/>
              </a:rPr>
              <a:t>Tushare</a:t>
            </a:r>
            <a:r>
              <a:rPr lang="zh-CN" altLang="en-US" dirty="0">
                <a:solidFill>
                  <a:srgbClr val="333333"/>
                </a:solidFill>
                <a:latin typeface="楷体" panose="02010609060101010101" pitchFamily="49" charset="-122"/>
                <a:ea typeface="楷体" panose="02010609060101010101" pitchFamily="49" charset="-122"/>
              </a:rPr>
              <a:t>创始人</a:t>
            </a:r>
            <a:endParaRPr lang="en-US" altLang="zh-CN" dirty="0">
              <a:solidFill>
                <a:srgbClr val="333333"/>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04157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智能估值</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前端呈现</a:t>
            </a:r>
          </a:p>
        </p:txBody>
      </p:sp>
      <p:sp>
        <p:nvSpPr>
          <p:cNvPr id="3" name="内容占位符 2"/>
          <p:cNvSpPr>
            <a:spLocks noGrp="1"/>
          </p:cNvSpPr>
          <p:nvPr>
            <p:ph idx="1"/>
          </p:nvPr>
        </p:nvSpPr>
        <p:spPr>
          <a:xfrm>
            <a:off x="838200" y="1825625"/>
            <a:ext cx="10515600" cy="4667250"/>
          </a:xfrm>
        </p:spPr>
        <p:txBody>
          <a:bodyPr anchor="t">
            <a:noAutofit/>
          </a:bodyPr>
          <a:lstStyle/>
          <a:p>
            <a:pPr>
              <a:lnSpc>
                <a:spcPct val="100000"/>
              </a:lnSpc>
              <a:spcBef>
                <a:spcPts val="600"/>
              </a:spcBef>
              <a:spcAft>
                <a:spcPts val="600"/>
              </a:spcAft>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、可视化</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示例</a:t>
            </a:r>
            <a:r>
              <a:rPr lang="en-US" altLang="zh-CN" sz="2400" b="1" dirty="0">
                <a:latin typeface="华文楷体" panose="02010600040101010101" pitchFamily="2" charset="-122"/>
                <a:ea typeface="华文楷体" panose="02010600040101010101" pitchFamily="2" charset="-122"/>
              </a:rPr>
              <a:t>8</a:t>
            </a:r>
            <a:r>
              <a:rPr lang="zh-CN" altLang="en-US" sz="2400" b="1" dirty="0">
                <a:latin typeface="华文楷体" panose="02010600040101010101" pitchFamily="2" charset="-122"/>
                <a:ea typeface="华文楷体" panose="02010600040101010101" pitchFamily="2" charset="-122"/>
              </a:rPr>
              <a:t>简化版市场法估值程序</a:t>
            </a: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可视化部分</a:t>
            </a:r>
            <a:endParaRPr lang="en-US" altLang="zh-CN" sz="2400" b="1"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、文件输出</a:t>
            </a: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r>
              <a:rPr lang="zh-CN" altLang="en-US" sz="2400" b="1" dirty="0">
                <a:latin typeface="华文楷体" panose="02010600040101010101" pitchFamily="2" charset="-122"/>
                <a:ea typeface="华文楷体" panose="02010600040101010101" pitchFamily="2" charset="-122"/>
              </a:rPr>
              <a:t>示例</a:t>
            </a:r>
            <a:r>
              <a:rPr lang="en-US" altLang="zh-CN" sz="2400" b="1" dirty="0">
                <a:latin typeface="华文楷体" panose="02010600040101010101" pitchFamily="2" charset="-122"/>
                <a:ea typeface="华文楷体" panose="02010600040101010101" pitchFamily="2" charset="-122"/>
              </a:rPr>
              <a:t>8</a:t>
            </a:r>
            <a:r>
              <a:rPr lang="zh-CN" altLang="en-US" sz="2400" b="1" dirty="0">
                <a:latin typeface="华文楷体" panose="02010600040101010101" pitchFamily="2" charset="-122"/>
                <a:ea typeface="华文楷体" panose="02010600040101010101" pitchFamily="2" charset="-122"/>
              </a:rPr>
              <a:t>简化版市场法估值程序</a:t>
            </a:r>
            <a:r>
              <a:rPr lang="en-US" altLang="zh-CN" sz="2400" b="1" dirty="0">
                <a:latin typeface="华文楷体" panose="02010600040101010101" pitchFamily="2" charset="-122"/>
                <a:ea typeface="华文楷体" panose="02010600040101010101" pitchFamily="2" charset="-122"/>
              </a:rPr>
              <a:t>-excel</a:t>
            </a:r>
            <a:r>
              <a:rPr lang="zh-CN" altLang="en-US" sz="2400" b="1" dirty="0">
                <a:latin typeface="华文楷体" panose="02010600040101010101" pitchFamily="2" charset="-122"/>
                <a:ea typeface="华文楷体" panose="02010600040101010101" pitchFamily="2" charset="-122"/>
              </a:rPr>
              <a:t>输出部分</a:t>
            </a:r>
            <a:endParaRPr lang="en-US" altLang="zh-CN" sz="2400" b="1"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209996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r>
              <a:rPr lang="zh-CN" altLang="en-US" sz="4400" dirty="0">
                <a:latin typeface="华文楷体" panose="02010600040101010101" pitchFamily="2" charset="-122"/>
                <a:ea typeface="华文楷体" panose="02010600040101010101" pitchFamily="2" charset="-122"/>
              </a:rPr>
              <a:t>什么是智能估值</a:t>
            </a:r>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838200" y="1825625"/>
            <a:ext cx="10515600" cy="4667250"/>
          </a:xfrm>
        </p:spPr>
        <p:txBody>
          <a:bodyPr anchor="t">
            <a:noAutofit/>
          </a:bodyPr>
          <a:lstStyle/>
          <a:p>
            <a:pPr marL="0" indent="0" algn="ctr">
              <a:lnSpc>
                <a:spcPct val="100000"/>
              </a:lnSpc>
              <a:spcBef>
                <a:spcPts val="600"/>
              </a:spcBef>
              <a:spcAft>
                <a:spcPts val="600"/>
              </a:spcAft>
              <a:buNone/>
            </a:pPr>
            <a:r>
              <a:rPr lang="zh-CN" altLang="en-US" sz="2400" dirty="0">
                <a:latin typeface="华文楷体" panose="02010600040101010101" pitchFamily="2" charset="-122"/>
                <a:ea typeface="华文楷体" panose="02010600040101010101" pitchFamily="2" charset="-122"/>
              </a:rPr>
              <a:t>传统估值与智能估值的对比</a:t>
            </a:r>
            <a:endParaRPr lang="en-US" altLang="zh-CN" sz="2400" dirty="0">
              <a:latin typeface="华文楷体" panose="02010600040101010101" pitchFamily="2" charset="-122"/>
              <a:ea typeface="华文楷体" panose="02010600040101010101" pitchFamily="2" charset="-122"/>
            </a:endParaRPr>
          </a:p>
        </p:txBody>
      </p:sp>
      <p:graphicFrame>
        <p:nvGraphicFramePr>
          <p:cNvPr id="4" name="表格 4">
            <a:extLst>
              <a:ext uri="{FF2B5EF4-FFF2-40B4-BE49-F238E27FC236}">
                <a16:creationId xmlns:a16="http://schemas.microsoft.com/office/drawing/2014/main" id="{EE426A3E-8748-683A-F7D9-7184DD7AC332}"/>
              </a:ext>
            </a:extLst>
          </p:cNvPr>
          <p:cNvGraphicFramePr>
            <a:graphicFrameLocks noGrp="1"/>
          </p:cNvGraphicFramePr>
          <p:nvPr>
            <p:extLst>
              <p:ext uri="{D42A27DB-BD31-4B8C-83A1-F6EECF244321}">
                <p14:modId xmlns:p14="http://schemas.microsoft.com/office/powerpoint/2010/main" val="295230808"/>
              </p:ext>
            </p:extLst>
          </p:nvPr>
        </p:nvGraphicFramePr>
        <p:xfrm>
          <a:off x="2032000" y="2556510"/>
          <a:ext cx="8128000" cy="32054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62004280"/>
                    </a:ext>
                  </a:extLst>
                </a:gridCol>
                <a:gridCol w="4064000">
                  <a:extLst>
                    <a:ext uri="{9D8B030D-6E8A-4147-A177-3AD203B41FA5}">
                      <a16:colId xmlns:a16="http://schemas.microsoft.com/office/drawing/2014/main" val="4014381178"/>
                    </a:ext>
                  </a:extLst>
                </a:gridCol>
              </a:tblGrid>
              <a:tr h="370840">
                <a:tc>
                  <a:txBody>
                    <a:bodyPr/>
                    <a:lstStyle/>
                    <a:p>
                      <a:r>
                        <a:rPr lang="zh-CN" altLang="en-US" dirty="0"/>
                        <a:t>传统估值</a:t>
                      </a:r>
                    </a:p>
                  </a:txBody>
                  <a:tcPr/>
                </a:tc>
                <a:tc>
                  <a:txBody>
                    <a:bodyPr/>
                    <a:lstStyle/>
                    <a:p>
                      <a:r>
                        <a:rPr lang="zh-CN" altLang="en-US" dirty="0"/>
                        <a:t>智能估值</a:t>
                      </a:r>
                    </a:p>
                  </a:txBody>
                  <a:tcPr/>
                </a:tc>
                <a:extLst>
                  <a:ext uri="{0D108BD9-81ED-4DB2-BD59-A6C34878D82A}">
                    <a16:rowId xmlns:a16="http://schemas.microsoft.com/office/drawing/2014/main" val="3101949749"/>
                  </a:ext>
                </a:extLst>
              </a:tr>
              <a:tr h="5858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华文楷体" panose="02010600040101010101" pitchFamily="2" charset="-122"/>
                          <a:ea typeface="华文楷体" panose="02010600040101010101" pitchFamily="2" charset="-122"/>
                          <a:cs typeface="+mn-cs"/>
                        </a:rPr>
                        <a:t>手动检索及输入数据。低效易错，无法进行大规模分析。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华文楷体" panose="02010600040101010101" pitchFamily="2" charset="-122"/>
                          <a:ea typeface="华文楷体" panose="02010600040101010101" pitchFamily="2" charset="-122"/>
                        </a:rPr>
                        <a:t>自动进行大数据收集。高效减少错误，有大量的可分析样本数据。</a:t>
                      </a:r>
                      <a:endParaRPr lang="en-US" altLang="zh-CN" sz="1800"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16783756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华文楷体" panose="02010600040101010101" pitchFamily="2" charset="-122"/>
                          <a:ea typeface="华文楷体" panose="02010600040101010101" pitchFamily="2" charset="-122"/>
                          <a:cs typeface="+mn-cs"/>
                        </a:rPr>
                        <a:t>用传统工具进行估值，输入输出不清晰，泛用性低，难以推广使用，低效难以进行批量作业。</a:t>
                      </a:r>
                    </a:p>
                  </a:txBody>
                  <a:tcPr/>
                </a:tc>
                <a:tc>
                  <a:txBody>
                    <a:bodyPr/>
                    <a:lstStyle/>
                    <a:p>
                      <a:r>
                        <a:rPr lang="zh-CN" altLang="en-US" sz="1800" dirty="0">
                          <a:latin typeface="华文楷体" panose="02010600040101010101" pitchFamily="2" charset="-122"/>
                          <a:ea typeface="华文楷体" panose="02010600040101010101" pitchFamily="2" charset="-122"/>
                        </a:rPr>
                        <a:t>自动化评估，高泛用度，易推广使用，可进行批量作业。</a:t>
                      </a:r>
                      <a:endParaRPr lang="zh-CN" altLang="en-US" dirty="0"/>
                    </a:p>
                  </a:txBody>
                  <a:tcPr/>
                </a:tc>
                <a:extLst>
                  <a:ext uri="{0D108BD9-81ED-4DB2-BD59-A6C34878D82A}">
                    <a16:rowId xmlns:a16="http://schemas.microsoft.com/office/drawing/2014/main" val="13388813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华文楷体" panose="02010600040101010101" pitchFamily="2" charset="-122"/>
                          <a:ea typeface="华文楷体" panose="02010600040101010101" pitchFamily="2" charset="-122"/>
                          <a:cs typeface="+mn-cs"/>
                        </a:rPr>
                        <a:t>使用学术界经典估值理论进行建模，模型未经实际环境检验，准确度存疑。</a:t>
                      </a:r>
                    </a:p>
                  </a:txBody>
                  <a:tcPr/>
                </a:tc>
                <a:tc>
                  <a:txBody>
                    <a:bodyPr/>
                    <a:lstStyle/>
                    <a:p>
                      <a:r>
                        <a:rPr lang="zh-CN" altLang="en-US" sz="1800" dirty="0">
                          <a:latin typeface="华文楷体" panose="02010600040101010101" pitchFamily="2" charset="-122"/>
                          <a:ea typeface="华文楷体" panose="02010600040101010101" pitchFamily="2" charset="-122"/>
                        </a:rPr>
                        <a:t>智能调整模型，可根据实际环境及数据调整模型参数，增加模型准确度。</a:t>
                      </a:r>
                      <a:endParaRPr lang="zh-CN" altLang="en-US" dirty="0"/>
                    </a:p>
                  </a:txBody>
                  <a:tcPr/>
                </a:tc>
                <a:extLst>
                  <a:ext uri="{0D108BD9-81ED-4DB2-BD59-A6C34878D82A}">
                    <a16:rowId xmlns:a16="http://schemas.microsoft.com/office/drawing/2014/main" val="2981341871"/>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华文楷体" panose="02010600040101010101" pitchFamily="2" charset="-122"/>
                          <a:ea typeface="华文楷体" panose="02010600040101010101" pitchFamily="2" charset="-122"/>
                          <a:cs typeface="+mn-cs"/>
                        </a:rPr>
                        <a:t>手动撰写报告，低效易错。</a:t>
                      </a:r>
                    </a:p>
                  </a:txBody>
                  <a:tcPr/>
                </a:tc>
                <a:tc>
                  <a:txBody>
                    <a:bodyPr/>
                    <a:lstStyle/>
                    <a:p>
                      <a:r>
                        <a:rPr lang="zh-CN" altLang="en-US" sz="1800" dirty="0">
                          <a:latin typeface="华文楷体" panose="02010600040101010101" pitchFamily="2" charset="-122"/>
                          <a:ea typeface="华文楷体" panose="02010600040101010101" pitchFamily="2" charset="-122"/>
                        </a:rPr>
                        <a:t>自动化展示估值成果，高效可进行批量作业。</a:t>
                      </a:r>
                      <a:endParaRPr lang="zh-CN" altLang="en-US" dirty="0"/>
                    </a:p>
                  </a:txBody>
                  <a:tcPr/>
                </a:tc>
                <a:extLst>
                  <a:ext uri="{0D108BD9-81ED-4DB2-BD59-A6C34878D82A}">
                    <a16:rowId xmlns:a16="http://schemas.microsoft.com/office/drawing/2014/main" val="774405355"/>
                  </a:ext>
                </a:extLst>
              </a:tr>
            </a:tbl>
          </a:graphicData>
        </a:graphic>
      </p:graphicFrame>
    </p:spTree>
    <p:extLst>
      <p:ext uri="{BB962C8B-B14F-4D97-AF65-F5344CB8AC3E}">
        <p14:creationId xmlns:p14="http://schemas.microsoft.com/office/powerpoint/2010/main" val="1735802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7226-9F5C-45E4-B262-CCBFE1B69021}"/>
              </a:ext>
            </a:extLst>
          </p:cNvPr>
          <p:cNvSpPr>
            <a:spLocks noGrp="1"/>
          </p:cNvSpPr>
          <p:nvPr>
            <p:ph type="title"/>
          </p:nvPr>
        </p:nvSpPr>
        <p:spPr/>
        <p:txBody>
          <a:bodyPr/>
          <a:lstStyle/>
          <a:p>
            <a:pPr algn="ctr"/>
            <a:r>
              <a:rPr lang="zh-CN" altLang="en-US" dirty="0">
                <a:latin typeface="华文楷体" panose="02010600040101010101" pitchFamily="2" charset="-122"/>
                <a:ea typeface="华文楷体" panose="02010600040101010101" pitchFamily="2" charset="-122"/>
              </a:rPr>
              <a:t>课程安排</a:t>
            </a:r>
            <a:r>
              <a:rPr lang="en-US" altLang="zh-CN"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838200" y="1825625"/>
            <a:ext cx="10515600" cy="4667250"/>
          </a:xfrm>
        </p:spPr>
        <p:txBody>
          <a:bodyPr anchor="t">
            <a:noAutofit/>
          </a:bodyPr>
          <a:lstStyle/>
          <a:p>
            <a:pPr>
              <a:lnSpc>
                <a:spcPct val="100000"/>
              </a:lnSpc>
              <a:spcBef>
                <a:spcPts val="600"/>
              </a:spcBef>
              <a:spcAft>
                <a:spcPts val="600"/>
              </a:spcAft>
            </a:pPr>
            <a:r>
              <a:rPr lang="zh-CN" altLang="en-US" sz="2400" dirty="0">
                <a:latin typeface="华文楷体" panose="02010600040101010101" pitchFamily="2" charset="-122"/>
                <a:ea typeface="华文楷体" panose="02010600040101010101" pitchFamily="2" charset="-122"/>
              </a:rPr>
              <a:t>智能估值概述</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r>
              <a:rPr lang="zh-CN" altLang="en-US" sz="2400" dirty="0">
                <a:latin typeface="华文楷体" panose="02010600040101010101" pitchFamily="2" charset="-122"/>
                <a:ea typeface="华文楷体" panose="02010600040101010101" pitchFamily="2" charset="-122"/>
              </a:rPr>
              <a:t>智能估值</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数据采集部分</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r>
              <a:rPr lang="zh-CN" altLang="en-US" sz="2400" dirty="0">
                <a:latin typeface="华文楷体" panose="02010600040101010101" pitchFamily="2" charset="-122"/>
                <a:ea typeface="华文楷体" panose="02010600040101010101" pitchFamily="2" charset="-122"/>
              </a:rPr>
              <a:t>智能估值</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分析计算部分（资产基础法、市场法、收益法）</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r>
              <a:rPr lang="zh-CN" altLang="en-US" sz="2400" dirty="0">
                <a:latin typeface="华文楷体" panose="02010600040101010101" pitchFamily="2" charset="-122"/>
                <a:ea typeface="华文楷体" panose="02010600040101010101" pitchFamily="2" charset="-122"/>
              </a:rPr>
              <a:t>智能估值</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输出部分</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r>
              <a:rPr lang="zh-CN" altLang="en-US" sz="2400" dirty="0">
                <a:latin typeface="华文楷体" panose="02010600040101010101" pitchFamily="2" charset="-122"/>
                <a:ea typeface="华文楷体" panose="02010600040101010101" pitchFamily="2" charset="-122"/>
              </a:rPr>
              <a:t>智能估值</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后续研究</a:t>
            </a: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marL="0" indent="0">
              <a:lnSpc>
                <a:spcPct val="100000"/>
              </a:lnSpc>
              <a:spcBef>
                <a:spcPts val="600"/>
              </a:spcBef>
              <a:spcAft>
                <a:spcPts val="600"/>
              </a:spcAft>
              <a:buNone/>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a:p>
            <a:pPr>
              <a:lnSpc>
                <a:spcPct val="100000"/>
              </a:lnSpc>
              <a:spcBef>
                <a:spcPts val="600"/>
              </a:spcBef>
              <a:spcAft>
                <a:spcPts val="600"/>
              </a:spcAft>
            </a:pPr>
            <a:endParaRPr lang="en-US" altLang="zh-CN" sz="2400" dirty="0">
              <a:latin typeface="华文楷体" panose="02010600040101010101" pitchFamily="2" charset="-122"/>
              <a:ea typeface="华文楷体" panose="02010600040101010101" pitchFamily="2" charset="-122"/>
            </a:endParaRPr>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10435</TotalTime>
  <Words>3953</Words>
  <Application>Microsoft Office PowerPoint</Application>
  <PresentationFormat>宽屏</PresentationFormat>
  <Paragraphs>400</Paragraphs>
  <Slides>79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79</vt:i4>
      </vt:variant>
    </vt:vector>
  </HeadingPairs>
  <TitlesOfParts>
    <vt:vector size="88" baseType="lpstr">
      <vt:lpstr>Biaodian Pro Sans GB</vt:lpstr>
      <vt:lpstr>Helvetica Neue</vt:lpstr>
      <vt:lpstr>等线</vt:lpstr>
      <vt:lpstr>等线 Light</vt:lpstr>
      <vt:lpstr>华文楷体</vt:lpstr>
      <vt:lpstr>楷体</vt:lpstr>
      <vt:lpstr>Arial</vt:lpstr>
      <vt:lpstr>Georgia</vt:lpstr>
      <vt:lpstr>1_Office 主题​​</vt:lpstr>
      <vt:lpstr>智能估值专题</vt:lpstr>
      <vt:lpstr>主讲人介绍</vt:lpstr>
      <vt:lpstr>什么是智能估值</vt:lpstr>
      <vt:lpstr>什么是智能估值</vt:lpstr>
      <vt:lpstr>什么是智能估值</vt:lpstr>
      <vt:lpstr>什么是智能估值</vt:lpstr>
      <vt:lpstr>什么是智能估值</vt:lpstr>
      <vt:lpstr>什么是智能估值</vt:lpstr>
      <vt:lpstr>课程安排 </vt:lpstr>
      <vt:lpstr>我与智能估值</vt:lpstr>
      <vt:lpstr>我与智能估值</vt:lpstr>
      <vt:lpstr>我与智能估值</vt:lpstr>
      <vt:lpstr>我与智能估值</vt:lpstr>
      <vt:lpstr>我与智能估值</vt:lpstr>
      <vt:lpstr>我与智能估值</vt:lpstr>
      <vt:lpstr>我与智能估值</vt:lpstr>
      <vt:lpstr>我与智能估值</vt:lpstr>
      <vt:lpstr>我与智能估值</vt:lpstr>
      <vt:lpstr>我与智能估值</vt:lpstr>
      <vt:lpstr>我与智能估值</vt:lpstr>
      <vt:lpstr>我与智能估值</vt:lpstr>
      <vt:lpstr>我与智能估值</vt:lpstr>
      <vt:lpstr>我与智能估值</vt:lpstr>
      <vt:lpstr>智能估值概述</vt:lpstr>
      <vt:lpstr>智能估值概述</vt:lpstr>
      <vt:lpstr>智能估值概述</vt:lpstr>
      <vt:lpstr>智能估值概述</vt:lpstr>
      <vt:lpstr>智能估值概述</vt:lpstr>
      <vt:lpstr>智能估值概述</vt:lpstr>
      <vt:lpstr>智能估值概述</vt:lpstr>
      <vt:lpstr>智能估值概述</vt:lpstr>
      <vt:lpstr>智能估值概述</vt:lpstr>
      <vt:lpstr>智能估值概述</vt:lpstr>
      <vt:lpstr>智能估值概述</vt:lpstr>
      <vt:lpstr>智能估值概述</vt:lpstr>
      <vt:lpstr>智能估值概述</vt:lpstr>
      <vt:lpstr>智能估值概述</vt:lpstr>
      <vt:lpstr>智能估值概述</vt:lpstr>
      <vt:lpstr>智能估值概述</vt:lpstr>
      <vt:lpstr>智能估值概述</vt:lpstr>
      <vt:lpstr>智能估值概述</vt:lpstr>
      <vt:lpstr>课程访谈专家 </vt:lpstr>
      <vt:lpstr>智能估值-数据采集部分</vt:lpstr>
      <vt:lpstr>智能估值概述</vt:lpstr>
      <vt:lpstr>智能估值概述</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智能估值-数据采集部分</vt:lpstr>
      <vt:lpstr>智能估值-分析计算部分</vt:lpstr>
      <vt:lpstr>智能估值-分析计算部分</vt:lpstr>
      <vt:lpstr>智能估值-分析计算部分</vt:lpstr>
      <vt:lpstr>智能估值-分析计算部分</vt:lpstr>
      <vt:lpstr>智能估值-分析计算部分</vt:lpstr>
      <vt:lpstr>智能估值-分析计算部分</vt:lpstr>
      <vt:lpstr>课程访谈专家 </vt:lpstr>
      <vt:lpstr>智能估值-分析计算部分</vt:lpstr>
      <vt:lpstr>智能估值-分析计算部分</vt:lpstr>
      <vt:lpstr>智能估值-分析计算部分</vt:lpstr>
      <vt:lpstr>智能估值-分析计算部分</vt:lpstr>
      <vt:lpstr>智能估值-分析计算部分</vt:lpstr>
      <vt:lpstr>课程访谈专家 </vt:lpstr>
      <vt:lpstr>智能估值-前端呈现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专利资产评估及案例讲解</dc:title>
  <dc:creator>sws</dc:creator>
  <cp:lastModifiedBy>Shao Weishi</cp:lastModifiedBy>
  <cp:revision>244</cp:revision>
  <dcterms:created xsi:type="dcterms:W3CDTF">2017-10-27T01:49:00Z</dcterms:created>
  <dcterms:modified xsi:type="dcterms:W3CDTF">2023-03-02T02:40:44Z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